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4" r:id="rId2"/>
    <p:sldId id="258" r:id="rId3"/>
    <p:sldId id="261" r:id="rId4"/>
    <p:sldId id="260" r:id="rId5"/>
    <p:sldId id="290" r:id="rId6"/>
    <p:sldId id="262" r:id="rId7"/>
    <p:sldId id="309" r:id="rId8"/>
    <p:sldId id="312" r:id="rId9"/>
    <p:sldId id="292" r:id="rId10"/>
    <p:sldId id="266" r:id="rId11"/>
    <p:sldId id="304" r:id="rId12"/>
    <p:sldId id="268" r:id="rId13"/>
    <p:sldId id="269" r:id="rId14"/>
    <p:sldId id="270" r:id="rId15"/>
    <p:sldId id="273" r:id="rId16"/>
    <p:sldId id="305" r:id="rId17"/>
    <p:sldId id="306" r:id="rId18"/>
    <p:sldId id="275" r:id="rId19"/>
    <p:sldId id="311" r:id="rId20"/>
    <p:sldId id="271" r:id="rId21"/>
    <p:sldId id="277" r:id="rId22"/>
    <p:sldId id="279" r:id="rId23"/>
    <p:sldId id="281" r:id="rId24"/>
    <p:sldId id="283" r:id="rId25"/>
    <p:sldId id="285" r:id="rId26"/>
    <p:sldId id="287" r:id="rId27"/>
    <p:sldId id="293" r:id="rId28"/>
    <p:sldId id="294" r:id="rId29"/>
    <p:sldId id="310" r:id="rId30"/>
    <p:sldId id="298" r:id="rId31"/>
    <p:sldId id="302" r:id="rId32"/>
    <p:sldId id="303" r:id="rId33"/>
    <p:sldId id="307" r:id="rId3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A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43" autoAdjust="0"/>
    <p:restoredTop sz="94660"/>
  </p:normalViewPr>
  <p:slideViewPr>
    <p:cSldViewPr>
      <p:cViewPr>
        <p:scale>
          <a:sx n="100" d="100"/>
          <a:sy n="100" d="100"/>
        </p:scale>
        <p:origin x="-1944" y="-4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EC7B88-DBE3-4476-B9C6-D8DDC6807054}" type="datetimeFigureOut">
              <a:rPr lang="nl-NL" smtClean="0"/>
              <a:t>16-11-2018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0D7E8B-F999-4814-9CA2-28AAE2768CFE}" type="slidenum">
              <a:rPr lang="nl-NL" smtClean="0"/>
              <a:t>‹nr.›</a:t>
            </a:fld>
            <a:endParaRPr lang="nl-NL"/>
          </a:p>
        </p:txBody>
      </p:sp>
    </p:spTree>
    <p:extLst>
      <p:ext uri="{BB962C8B-B14F-4D97-AF65-F5344CB8AC3E}">
        <p14:creationId xmlns:p14="http://schemas.microsoft.com/office/powerpoint/2010/main" val="2271468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41430c0ca8_124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41430c0ca8_124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dirty="0">
                <a:solidFill>
                  <a:srgbClr val="FF0000"/>
                </a:solidFill>
                <a:latin typeface="Arial"/>
                <a:ea typeface="Arial"/>
                <a:cs typeface="Arial"/>
                <a:sym typeface="Arial"/>
              </a:rPr>
              <a:t>IF USING 3 MINUTE VIDEO</a:t>
            </a:r>
            <a:endParaRPr sz="1400" dirty="0">
              <a:solidFill>
                <a:srgbClr val="FF000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dirty="0">
              <a:solidFill>
                <a:srgbClr val="FF0000"/>
              </a:solidFill>
              <a:latin typeface="Arial"/>
              <a:ea typeface="Arial"/>
              <a:cs typeface="Arial"/>
              <a:sym typeface="Arial"/>
            </a:endParaRPr>
          </a:p>
          <a:p>
            <a:pPr marL="457200" lvl="0" indent="-317500" algn="l" rtl="0">
              <a:spcBef>
                <a:spcPts val="0"/>
              </a:spcBef>
              <a:spcAft>
                <a:spcPts val="0"/>
              </a:spcAft>
              <a:buClr>
                <a:srgbClr val="FF0000"/>
              </a:buClr>
              <a:buSzPts val="1400"/>
              <a:buChar char="●"/>
            </a:pPr>
            <a:r>
              <a:rPr lang="en-US" sz="1400" dirty="0">
                <a:solidFill>
                  <a:srgbClr val="FF0000"/>
                </a:solidFill>
                <a:latin typeface="Arial"/>
                <a:ea typeface="Arial"/>
                <a:cs typeface="Arial"/>
                <a:sym typeface="Arial"/>
              </a:rPr>
              <a:t>Thank you for watching the 3 minute introduction to Healthy Till 100. It’s an honor to be with you here today.</a:t>
            </a:r>
            <a:endParaRPr sz="1400" dirty="0">
              <a:solidFill>
                <a:srgbClr val="FF0000"/>
              </a:solidFill>
              <a:latin typeface="Arial"/>
              <a:ea typeface="Arial"/>
              <a:cs typeface="Arial"/>
              <a:sym typeface="Arial"/>
            </a:endParaRPr>
          </a:p>
          <a:p>
            <a:pPr marL="457200" lvl="0" indent="-317500" algn="l" rtl="0">
              <a:spcBef>
                <a:spcPts val="0"/>
              </a:spcBef>
              <a:spcAft>
                <a:spcPts val="0"/>
              </a:spcAft>
              <a:buClr>
                <a:srgbClr val="FF0000"/>
              </a:buClr>
              <a:buSzPts val="1400"/>
              <a:buChar char="●"/>
            </a:pPr>
            <a:r>
              <a:rPr lang="en-US" sz="1400" dirty="0">
                <a:solidFill>
                  <a:srgbClr val="FF0000"/>
                </a:solidFill>
                <a:latin typeface="Arial"/>
                <a:ea typeface="Arial"/>
                <a:cs typeface="Arial"/>
                <a:sym typeface="Arial"/>
              </a:rPr>
              <a:t>My name is Donna Ehrlich and my good friend Paul Jensen asked me to share the secrets of Healthy Till 100 and what has powered this simple and enjoyable life of living Healthy Till 100</a:t>
            </a:r>
            <a:endParaRPr sz="1400" dirty="0">
              <a:solidFill>
                <a:srgbClr val="FF0000"/>
              </a:solidFill>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dirty="0"/>
              <a:t>We may not all live </a:t>
            </a:r>
            <a:r>
              <a:rPr lang="en-US" sz="1400" u="sng" dirty="0"/>
              <a:t>all the way </a:t>
            </a:r>
            <a:r>
              <a:rPr lang="en-US" sz="1400" dirty="0"/>
              <a:t>to 100</a:t>
            </a:r>
            <a:endParaRPr sz="1400" dirty="0"/>
          </a:p>
          <a:p>
            <a:pPr marL="457200" lvl="0" indent="-317500" algn="l" rtl="0">
              <a:spcBef>
                <a:spcPts val="0"/>
              </a:spcBef>
              <a:spcAft>
                <a:spcPts val="0"/>
              </a:spcAft>
              <a:buClr>
                <a:schemeClr val="dk1"/>
              </a:buClr>
              <a:buSzPts val="1400"/>
              <a:buChar char="●"/>
            </a:pPr>
            <a:r>
              <a:rPr lang="en-US" sz="1400" dirty="0"/>
              <a:t>but we can strive to live well as long as we do live….</a:t>
            </a:r>
            <a:endParaRPr sz="1400" dirty="0"/>
          </a:p>
          <a:p>
            <a:pPr marL="914400" lvl="1" indent="-317500" algn="l" rtl="0">
              <a:spcBef>
                <a:spcPts val="0"/>
              </a:spcBef>
              <a:spcAft>
                <a:spcPts val="0"/>
              </a:spcAft>
              <a:buClr>
                <a:schemeClr val="dk1"/>
              </a:buClr>
              <a:buSzPts val="1400"/>
              <a:buChar char="○"/>
            </a:pPr>
            <a:r>
              <a:rPr lang="en-US" sz="1400" dirty="0"/>
              <a:t>radiating health</a:t>
            </a:r>
            <a:endParaRPr sz="1400" dirty="0"/>
          </a:p>
          <a:p>
            <a:pPr marL="914400" lvl="1" indent="-317500" algn="l" rtl="0">
              <a:spcBef>
                <a:spcPts val="0"/>
              </a:spcBef>
              <a:spcAft>
                <a:spcPts val="0"/>
              </a:spcAft>
              <a:buClr>
                <a:schemeClr val="dk1"/>
              </a:buClr>
              <a:buSzPts val="1400"/>
              <a:buChar char="○"/>
            </a:pPr>
            <a:r>
              <a:rPr lang="en-US" sz="1400" dirty="0"/>
              <a:t>an abundant lifestyle </a:t>
            </a:r>
            <a:endParaRPr sz="1400" dirty="0"/>
          </a:p>
          <a:p>
            <a:pPr marL="914400" lvl="1" indent="-317500" algn="l" rtl="0">
              <a:spcBef>
                <a:spcPts val="0"/>
              </a:spcBef>
              <a:spcAft>
                <a:spcPts val="0"/>
              </a:spcAft>
              <a:buClr>
                <a:schemeClr val="dk1"/>
              </a:buClr>
              <a:buSzPts val="1400"/>
              <a:buChar char="○"/>
            </a:pPr>
            <a:r>
              <a:rPr lang="en-US" sz="1400" dirty="0"/>
              <a:t>an unselfish heart</a:t>
            </a:r>
            <a:endParaRPr sz="1400" dirty="0"/>
          </a:p>
          <a:p>
            <a:pPr marL="914400" lvl="1" indent="-317500" algn="l" rtl="0">
              <a:spcBef>
                <a:spcPts val="0"/>
              </a:spcBef>
              <a:spcAft>
                <a:spcPts val="0"/>
              </a:spcAft>
              <a:buClr>
                <a:schemeClr val="dk1"/>
              </a:buClr>
              <a:buSzPts val="1400"/>
              <a:buChar char="○"/>
            </a:pPr>
            <a:r>
              <a:rPr lang="en-US" sz="1400" dirty="0"/>
              <a:t>and a desire to serve</a:t>
            </a:r>
            <a:endParaRPr sz="1400" dirty="0"/>
          </a:p>
          <a:p>
            <a:pPr marL="0" lvl="0" indent="0" algn="l" rtl="0">
              <a:spcBef>
                <a:spcPts val="0"/>
              </a:spcBef>
              <a:spcAft>
                <a:spcPts val="0"/>
              </a:spcAft>
              <a:buClr>
                <a:srgbClr val="000000"/>
              </a:buClr>
              <a:buSzPts val="1100"/>
              <a:buFont typeface="Arial"/>
              <a:buNone/>
            </a:pPr>
            <a:r>
              <a:rPr lang="en-US" sz="1400" dirty="0">
                <a:latin typeface="Arial"/>
                <a:ea typeface="Arial"/>
                <a:cs typeface="Arial"/>
                <a:sym typeface="Arial"/>
              </a:rPr>
              <a:t>This presentation is for you, and how we can help you, meet YOUR goals... </a:t>
            </a:r>
            <a:endParaRPr sz="1400" dirty="0">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US" sz="1400" dirty="0">
                <a:latin typeface="Arial"/>
                <a:ea typeface="Arial"/>
                <a:cs typeface="Arial"/>
                <a:sym typeface="Arial"/>
              </a:rPr>
              <a:t>to help you live an abundant life as long as you live.  </a:t>
            </a:r>
            <a:endParaRPr sz="1400" dirty="0">
              <a:solidFill>
                <a:srgbClr val="FF000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dirty="0">
                <a:latin typeface="Arial"/>
                <a:ea typeface="Arial"/>
                <a:cs typeface="Arial"/>
                <a:sym typeface="Arial"/>
              </a:rPr>
              <a:t>NO 3 MINUTE PRESENTATION</a:t>
            </a:r>
            <a:endParaRPr sz="14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dirty="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dirty="0">
                <a:latin typeface="Arial"/>
                <a:ea typeface="Arial"/>
                <a:cs typeface="Arial"/>
                <a:sym typeface="Arial"/>
              </a:rPr>
              <a:t>It’s an honor to share with you the Healthy till 100 Lifestyle.</a:t>
            </a:r>
            <a:endParaRPr sz="1400" dirty="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dirty="0">
                <a:latin typeface="Arial"/>
                <a:ea typeface="Arial"/>
                <a:cs typeface="Arial"/>
                <a:sym typeface="Arial"/>
              </a:rPr>
              <a:t>My name is Donna Ehrlich and our family is definitely living the Healthy till 100 Lifestyle</a:t>
            </a:r>
            <a:endParaRPr sz="1400" dirty="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dirty="0">
                <a:latin typeface="Arial"/>
                <a:ea typeface="Arial"/>
                <a:cs typeface="Arial"/>
                <a:sym typeface="Arial"/>
              </a:rPr>
              <a:t>and we are loving it. </a:t>
            </a:r>
            <a:endParaRPr sz="1400" dirty="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dirty="0"/>
              <a:t>We may not all live </a:t>
            </a:r>
            <a:r>
              <a:rPr lang="en-US" sz="1400" u="sng" dirty="0"/>
              <a:t>all the way </a:t>
            </a:r>
            <a:r>
              <a:rPr lang="en-US" sz="1400" dirty="0"/>
              <a:t>to 100</a:t>
            </a:r>
            <a:endParaRPr sz="1400" dirty="0"/>
          </a:p>
          <a:p>
            <a:pPr marL="457200" lvl="0" indent="-317500" algn="l" rtl="0">
              <a:spcBef>
                <a:spcPts val="0"/>
              </a:spcBef>
              <a:spcAft>
                <a:spcPts val="0"/>
              </a:spcAft>
              <a:buClr>
                <a:schemeClr val="dk1"/>
              </a:buClr>
              <a:buSzPts val="1400"/>
              <a:buChar char="●"/>
            </a:pPr>
            <a:r>
              <a:rPr lang="en-US" sz="1400" dirty="0"/>
              <a:t>but we can strive to live well as long as we do live….</a:t>
            </a:r>
            <a:endParaRPr sz="1400" dirty="0"/>
          </a:p>
          <a:p>
            <a:pPr marL="914400" lvl="1" indent="-317500" algn="l" rtl="0">
              <a:spcBef>
                <a:spcPts val="0"/>
              </a:spcBef>
              <a:spcAft>
                <a:spcPts val="0"/>
              </a:spcAft>
              <a:buClr>
                <a:schemeClr val="dk1"/>
              </a:buClr>
              <a:buSzPts val="1400"/>
              <a:buChar char="○"/>
            </a:pPr>
            <a:r>
              <a:rPr lang="en-US" sz="1400" dirty="0"/>
              <a:t>radiating health</a:t>
            </a:r>
            <a:endParaRPr sz="1400" dirty="0"/>
          </a:p>
          <a:p>
            <a:pPr marL="914400" lvl="1" indent="-317500" algn="l" rtl="0">
              <a:spcBef>
                <a:spcPts val="0"/>
              </a:spcBef>
              <a:spcAft>
                <a:spcPts val="0"/>
              </a:spcAft>
              <a:buClr>
                <a:schemeClr val="dk1"/>
              </a:buClr>
              <a:buSzPts val="1400"/>
              <a:buChar char="○"/>
            </a:pPr>
            <a:r>
              <a:rPr lang="en-US" sz="1400" dirty="0"/>
              <a:t>an abundant lifestyle </a:t>
            </a:r>
            <a:endParaRPr sz="1400" dirty="0"/>
          </a:p>
          <a:p>
            <a:pPr marL="914400" lvl="1" indent="-317500" algn="l" rtl="0">
              <a:spcBef>
                <a:spcPts val="0"/>
              </a:spcBef>
              <a:spcAft>
                <a:spcPts val="0"/>
              </a:spcAft>
              <a:buClr>
                <a:schemeClr val="dk1"/>
              </a:buClr>
              <a:buSzPts val="1400"/>
              <a:buChar char="○"/>
            </a:pPr>
            <a:r>
              <a:rPr lang="en-US" sz="1400" dirty="0"/>
              <a:t>an unselfish heart</a:t>
            </a:r>
            <a:endParaRPr sz="1400" dirty="0"/>
          </a:p>
          <a:p>
            <a:pPr marL="914400" lvl="1" indent="-317500" algn="l" rtl="0">
              <a:spcBef>
                <a:spcPts val="0"/>
              </a:spcBef>
              <a:spcAft>
                <a:spcPts val="0"/>
              </a:spcAft>
              <a:buClr>
                <a:schemeClr val="dk1"/>
              </a:buClr>
              <a:buSzPts val="1400"/>
              <a:buChar char="○"/>
            </a:pPr>
            <a:r>
              <a:rPr lang="en-US" sz="1400" dirty="0"/>
              <a:t>and a desire to serve</a:t>
            </a:r>
            <a:endParaRPr sz="1400" dirty="0"/>
          </a:p>
          <a:p>
            <a:pPr marL="0" lvl="0" indent="0" algn="l" rtl="0">
              <a:spcBef>
                <a:spcPts val="0"/>
              </a:spcBef>
              <a:spcAft>
                <a:spcPts val="0"/>
              </a:spcAft>
              <a:buClr>
                <a:srgbClr val="000000"/>
              </a:buClr>
              <a:buSzPts val="1100"/>
              <a:buFont typeface="Arial"/>
              <a:buNone/>
            </a:pPr>
            <a:r>
              <a:rPr lang="en-US" sz="1400" dirty="0">
                <a:latin typeface="Arial"/>
                <a:ea typeface="Arial"/>
                <a:cs typeface="Arial"/>
                <a:sym typeface="Arial"/>
              </a:rPr>
              <a:t>This presentation is for you, and how we can help you, meet YOUR goals... </a:t>
            </a:r>
            <a:endParaRPr sz="1400" dirty="0">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US" sz="1400" dirty="0">
                <a:latin typeface="Arial"/>
                <a:ea typeface="Arial"/>
                <a:cs typeface="Arial"/>
                <a:sym typeface="Arial"/>
              </a:rPr>
              <a:t>to help you live an abundant life as long as you live.  </a:t>
            </a:r>
            <a:endParaRPr sz="1400" dirty="0">
              <a:solidFill>
                <a:srgbClr val="FF0000"/>
              </a:solidFill>
              <a:latin typeface="Arial"/>
              <a:ea typeface="Arial"/>
              <a:cs typeface="Arial"/>
              <a:sym typeface="Arial"/>
            </a:endParaRPr>
          </a:p>
          <a:p>
            <a:pPr marL="45720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6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436" name="Google Shape;436;g41430c0ca8_124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3fb4770c8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3fb4770c8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9E9E9E"/>
              </a:buClr>
              <a:buSzPts val="4200"/>
              <a:buFont typeface="Questrial"/>
              <a:buNone/>
            </a:pPr>
            <a:endParaRPr sz="1400" dirty="0">
              <a:solidFill>
                <a:srgbClr val="000000"/>
              </a:solidFill>
              <a:latin typeface="Questrial"/>
              <a:ea typeface="Questrial"/>
              <a:cs typeface="Questrial"/>
              <a:sym typeface="Questrial"/>
            </a:endParaRPr>
          </a:p>
          <a:p>
            <a:pPr marL="457200" lvl="0" indent="-317500" algn="l" rtl="0">
              <a:lnSpc>
                <a:spcPct val="90000"/>
              </a:lnSpc>
              <a:spcBef>
                <a:spcPts val="0"/>
              </a:spcBef>
              <a:spcAft>
                <a:spcPts val="0"/>
              </a:spcAft>
              <a:buClr>
                <a:schemeClr val="dk2"/>
              </a:buClr>
              <a:buSzPts val="1400"/>
              <a:buFont typeface="Questrial"/>
              <a:buAutoNum type="arabicPeriod"/>
            </a:pPr>
            <a:r>
              <a:rPr lang="en-US" sz="1400" b="1" dirty="0">
                <a:solidFill>
                  <a:schemeClr val="dk2"/>
                </a:solidFill>
                <a:latin typeface="Questrial"/>
                <a:ea typeface="Questrial"/>
                <a:cs typeface="Questrial"/>
                <a:sym typeface="Questrial"/>
              </a:rPr>
              <a:t>NOURISH:  </a:t>
            </a:r>
            <a:r>
              <a:rPr lang="en-US" sz="1400" b="1" i="1" dirty="0" err="1">
                <a:solidFill>
                  <a:schemeClr val="dk2"/>
                </a:solidFill>
                <a:latin typeface="Questrial"/>
                <a:ea typeface="Questrial"/>
                <a:cs typeface="Questrial"/>
                <a:sym typeface="Questrial"/>
              </a:rPr>
              <a:t>NuPlus</a:t>
            </a:r>
            <a:endParaRPr sz="1400" b="1" dirty="0">
              <a:solidFill>
                <a:schemeClr val="dk2"/>
              </a:solidFill>
              <a:latin typeface="Questrial"/>
              <a:ea typeface="Questrial"/>
              <a:cs typeface="Questrial"/>
              <a:sym typeface="Questrial"/>
            </a:endParaRPr>
          </a:p>
          <a:p>
            <a:pPr marL="0" lvl="0" indent="0" algn="l" rtl="0">
              <a:lnSpc>
                <a:spcPct val="90000"/>
              </a:lnSpc>
              <a:spcBef>
                <a:spcPts val="0"/>
              </a:spcBef>
              <a:spcAft>
                <a:spcPts val="0"/>
              </a:spcAft>
              <a:buClr>
                <a:schemeClr val="dk1"/>
              </a:buClr>
              <a:buSzPts val="1100"/>
              <a:buFont typeface="Arial"/>
              <a:buNone/>
            </a:pPr>
            <a:r>
              <a:rPr lang="en-US" sz="1400" b="1" i="1" dirty="0" err="1">
                <a:solidFill>
                  <a:schemeClr val="dk2"/>
                </a:solidFill>
                <a:latin typeface="Questrial"/>
                <a:ea typeface="Questrial"/>
                <a:cs typeface="Questrial"/>
                <a:sym typeface="Questrial"/>
              </a:rPr>
              <a:t>NuPlus</a:t>
            </a:r>
            <a:r>
              <a:rPr lang="en-US" sz="1400" b="1" i="1" dirty="0">
                <a:solidFill>
                  <a:schemeClr val="dk2"/>
                </a:solidFill>
                <a:latin typeface="Questrial"/>
                <a:ea typeface="Questrial"/>
                <a:cs typeface="Questrial"/>
                <a:sym typeface="Questrial"/>
              </a:rPr>
              <a:t> nourishes the cells</a:t>
            </a:r>
            <a:endParaRPr sz="1400" b="1" i="1" dirty="0">
              <a:solidFill>
                <a:schemeClr val="dk2"/>
              </a:solidFill>
              <a:latin typeface="Questrial"/>
              <a:ea typeface="Questrial"/>
              <a:cs typeface="Questrial"/>
              <a:sym typeface="Questrial"/>
            </a:endParaRPr>
          </a:p>
          <a:p>
            <a:pPr marL="457200" lvl="0" indent="-317500" algn="l" rtl="0">
              <a:lnSpc>
                <a:spcPct val="90000"/>
              </a:lnSpc>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To be stronger than the one just replaced </a:t>
            </a:r>
            <a:endParaRPr sz="1400" dirty="0">
              <a:solidFill>
                <a:schemeClr val="dk2"/>
              </a:solidFill>
              <a:latin typeface="Questrial"/>
              <a:ea typeface="Questrial"/>
              <a:cs typeface="Questrial"/>
              <a:sym typeface="Questrial"/>
            </a:endParaRPr>
          </a:p>
          <a:p>
            <a:pPr marL="457200" lvl="0" indent="-317500" algn="l" rtl="0">
              <a:lnSpc>
                <a:spcPct val="90000"/>
              </a:lnSpc>
              <a:spcBef>
                <a:spcPts val="0"/>
              </a:spcBef>
              <a:spcAft>
                <a:spcPts val="0"/>
              </a:spcAft>
              <a:buClr>
                <a:schemeClr val="dk2"/>
              </a:buClr>
              <a:buSzPts val="1400"/>
              <a:buFont typeface="Questrial"/>
              <a:buChar char="●"/>
            </a:pPr>
            <a:r>
              <a:rPr lang="en-US" sz="1400" dirty="0" err="1">
                <a:solidFill>
                  <a:schemeClr val="dk2"/>
                </a:solidFill>
                <a:latin typeface="Questrial"/>
                <a:ea typeface="Questrial"/>
                <a:cs typeface="Questrial"/>
                <a:sym typeface="Questrial"/>
              </a:rPr>
              <a:t>NuPlus</a:t>
            </a:r>
            <a:r>
              <a:rPr lang="en-US" sz="1400" dirty="0">
                <a:solidFill>
                  <a:schemeClr val="dk2"/>
                </a:solidFill>
                <a:latin typeface="Questrial"/>
                <a:ea typeface="Questrial"/>
                <a:cs typeface="Questrial"/>
                <a:sym typeface="Questrial"/>
              </a:rPr>
              <a:t> is cellular regeneration</a:t>
            </a:r>
            <a:endParaRPr sz="1400" dirty="0">
              <a:solidFill>
                <a:schemeClr val="dk2"/>
              </a:solidFill>
              <a:latin typeface="Questrial"/>
              <a:ea typeface="Questrial"/>
              <a:cs typeface="Questrial"/>
              <a:sym typeface="Questrial"/>
            </a:endParaRPr>
          </a:p>
          <a:p>
            <a:pPr marL="457200" lvl="0" indent="-317500" algn="l" rtl="0">
              <a:lnSpc>
                <a:spcPct val="90000"/>
              </a:lnSpc>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Brain cells, Muscle cells, Nerve cells, all cells!</a:t>
            </a:r>
            <a:endParaRPr sz="1400" dirty="0">
              <a:solidFill>
                <a:schemeClr val="dk2"/>
              </a:solidFill>
              <a:latin typeface="Questrial"/>
              <a:ea typeface="Questrial"/>
              <a:cs typeface="Questrial"/>
              <a:sym typeface="Questrial"/>
            </a:endParaRPr>
          </a:p>
          <a:p>
            <a:pPr marL="457200" lvl="0" indent="-317500" algn="l" rtl="0">
              <a:lnSpc>
                <a:spcPct val="90000"/>
              </a:lnSpc>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We Could actually live on </a:t>
            </a:r>
            <a:r>
              <a:rPr lang="en-US" sz="1400" dirty="0" err="1">
                <a:solidFill>
                  <a:schemeClr val="dk2"/>
                </a:solidFill>
                <a:latin typeface="Questrial"/>
                <a:ea typeface="Questrial"/>
                <a:cs typeface="Questrial"/>
                <a:sym typeface="Questrial"/>
              </a:rPr>
              <a:t>NuPlus</a:t>
            </a:r>
            <a:r>
              <a:rPr lang="en-US" sz="1400" dirty="0">
                <a:solidFill>
                  <a:schemeClr val="dk2"/>
                </a:solidFill>
                <a:latin typeface="Questrial"/>
                <a:ea typeface="Questrial"/>
                <a:cs typeface="Questrial"/>
                <a:sym typeface="Questrial"/>
              </a:rPr>
              <a:t> - it is so properly combined!  </a:t>
            </a:r>
            <a:endParaRPr sz="1400" dirty="0">
              <a:solidFill>
                <a:schemeClr val="dk2"/>
              </a:solidFill>
              <a:latin typeface="Questrial"/>
              <a:ea typeface="Questrial"/>
              <a:cs typeface="Questrial"/>
              <a:sym typeface="Questrial"/>
            </a:endParaRPr>
          </a:p>
          <a:p>
            <a:pPr marL="457200" lvl="0" indent="-317500" algn="l" rtl="0">
              <a:lnSpc>
                <a:spcPct val="90000"/>
              </a:lnSpc>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12 whole foods  in one pkg. for  $2.00</a:t>
            </a:r>
            <a:endParaRPr sz="1400" dirty="0">
              <a:solidFill>
                <a:schemeClr val="dk2"/>
              </a:solidFill>
              <a:latin typeface="Questrial"/>
              <a:ea typeface="Questrial"/>
              <a:cs typeface="Questrial"/>
              <a:sym typeface="Questrial"/>
            </a:endParaRPr>
          </a:p>
          <a:p>
            <a:pPr marL="0" lvl="0" indent="0" algn="l" rtl="0">
              <a:lnSpc>
                <a:spcPct val="90000"/>
              </a:lnSpc>
              <a:spcBef>
                <a:spcPts val="0"/>
              </a:spcBef>
              <a:spcAft>
                <a:spcPts val="0"/>
              </a:spcAft>
              <a:buNone/>
            </a:pPr>
            <a:r>
              <a:rPr lang="en-US" sz="1400" dirty="0">
                <a:solidFill>
                  <a:schemeClr val="dk2"/>
                </a:solidFill>
                <a:latin typeface="Questrial"/>
                <a:ea typeface="Questrial"/>
                <a:cs typeface="Questrial"/>
                <a:sym typeface="Questrial"/>
              </a:rPr>
              <a:t>This is great food for: Pregnant moms, Newborns, Kids, Millennials, </a:t>
            </a:r>
            <a:endParaRPr sz="1400" dirty="0">
              <a:solidFill>
                <a:schemeClr val="dk2"/>
              </a:solidFill>
              <a:latin typeface="Questrial"/>
              <a:ea typeface="Questrial"/>
              <a:cs typeface="Questrial"/>
              <a:sym typeface="Questrial"/>
            </a:endParaRPr>
          </a:p>
          <a:p>
            <a:pPr marL="457200" lvl="0" indent="0" algn="l" rtl="0">
              <a:lnSpc>
                <a:spcPct val="90000"/>
              </a:lnSpc>
              <a:spcBef>
                <a:spcPts val="0"/>
              </a:spcBef>
              <a:spcAft>
                <a:spcPts val="0"/>
              </a:spcAft>
              <a:buClr>
                <a:schemeClr val="dk1"/>
              </a:buClr>
              <a:buSzPts val="1100"/>
              <a:buFont typeface="Arial"/>
              <a:buNone/>
            </a:pPr>
            <a:r>
              <a:rPr lang="en-US" sz="1400" dirty="0">
                <a:solidFill>
                  <a:schemeClr val="dk2"/>
                </a:solidFill>
                <a:latin typeface="Questrial"/>
                <a:ea typeface="Questrial"/>
                <a:cs typeface="Questrial"/>
                <a:sym typeface="Questrial"/>
              </a:rPr>
              <a:t>Executives, </a:t>
            </a:r>
            <a:r>
              <a:rPr lang="en-US" sz="1400" dirty="0" err="1">
                <a:solidFill>
                  <a:schemeClr val="dk2"/>
                </a:solidFill>
                <a:latin typeface="Questrial"/>
                <a:ea typeface="Questrial"/>
                <a:cs typeface="Questrial"/>
                <a:sym typeface="Questrial"/>
              </a:rPr>
              <a:t>BodyBuilders</a:t>
            </a:r>
            <a:r>
              <a:rPr lang="en-US" sz="1400" dirty="0">
                <a:solidFill>
                  <a:schemeClr val="dk2"/>
                </a:solidFill>
                <a:latin typeface="Questrial"/>
                <a:ea typeface="Questrial"/>
                <a:cs typeface="Questrial"/>
                <a:sym typeface="Questrial"/>
              </a:rPr>
              <a:t>, Elderly; the weak and the strong</a:t>
            </a:r>
            <a:endParaRPr sz="1400" dirty="0">
              <a:solidFill>
                <a:schemeClr val="dk2"/>
              </a:solidFill>
              <a:latin typeface="Questrial"/>
              <a:ea typeface="Questrial"/>
              <a:cs typeface="Questrial"/>
              <a:sym typeface="Questrial"/>
            </a:endParaRPr>
          </a:p>
          <a:p>
            <a:pPr marL="0" lvl="0" indent="0" algn="l" rtl="0">
              <a:lnSpc>
                <a:spcPct val="90000"/>
              </a:lnSpc>
              <a:spcBef>
                <a:spcPts val="0"/>
              </a:spcBef>
              <a:spcAft>
                <a:spcPts val="0"/>
              </a:spcAft>
              <a:buNone/>
            </a:pPr>
            <a:endParaRPr sz="1400" dirty="0">
              <a:solidFill>
                <a:schemeClr val="dk2"/>
              </a:solidFill>
              <a:latin typeface="Questrial"/>
              <a:ea typeface="Questrial"/>
              <a:cs typeface="Questrial"/>
              <a:sym typeface="Questrial"/>
            </a:endParaRPr>
          </a:p>
          <a:p>
            <a:pPr marL="0" lvl="0" indent="0" algn="l" rtl="0">
              <a:lnSpc>
                <a:spcPct val="90000"/>
              </a:lnSpc>
              <a:spcBef>
                <a:spcPts val="0"/>
              </a:spcBef>
              <a:spcAft>
                <a:spcPts val="0"/>
              </a:spcAft>
              <a:buClr>
                <a:schemeClr val="dk1"/>
              </a:buClr>
              <a:buSzPts val="1100"/>
              <a:buFont typeface="Arial"/>
              <a:buNone/>
            </a:pPr>
            <a:r>
              <a:rPr lang="en-US" sz="1400" dirty="0">
                <a:solidFill>
                  <a:schemeClr val="dk2"/>
                </a:solidFill>
                <a:latin typeface="Questrial"/>
                <a:ea typeface="Questrial"/>
                <a:cs typeface="Questrial"/>
                <a:sym typeface="Questrial"/>
              </a:rPr>
              <a:t>Enjoy 1,2,3,4 packages or more a day-- you can’t eat too much.</a:t>
            </a:r>
            <a:endParaRPr sz="1400" dirty="0">
              <a:solidFill>
                <a:schemeClr val="dk2"/>
              </a:solidFill>
              <a:latin typeface="Questrial"/>
              <a:ea typeface="Questrial"/>
              <a:cs typeface="Questrial"/>
              <a:sym typeface="Questrial"/>
            </a:endParaRPr>
          </a:p>
          <a:p>
            <a:pPr marL="0" lvl="0" indent="0" algn="l" rtl="0">
              <a:lnSpc>
                <a:spcPct val="90000"/>
              </a:lnSpc>
              <a:spcBef>
                <a:spcPts val="0"/>
              </a:spcBef>
              <a:spcAft>
                <a:spcPts val="0"/>
              </a:spcAft>
              <a:buClr>
                <a:schemeClr val="dk1"/>
              </a:buClr>
              <a:buSzPts val="1100"/>
              <a:buFont typeface="Arial"/>
              <a:buNone/>
            </a:pPr>
            <a:r>
              <a:rPr lang="en-US" sz="1400" dirty="0">
                <a:solidFill>
                  <a:schemeClr val="dk2"/>
                </a:solidFill>
                <a:latin typeface="Questrial"/>
                <a:ea typeface="Questrial"/>
                <a:cs typeface="Questrial"/>
                <a:sym typeface="Questrial"/>
              </a:rPr>
              <a:t>The more you eat the better you feel.  </a:t>
            </a:r>
            <a:endParaRPr sz="1400" dirty="0">
              <a:solidFill>
                <a:schemeClr val="dk2"/>
              </a:solidFill>
              <a:latin typeface="Questrial"/>
              <a:ea typeface="Questrial"/>
              <a:cs typeface="Questrial"/>
              <a:sym typeface="Questrial"/>
            </a:endParaRPr>
          </a:p>
          <a:p>
            <a:pPr marL="0" lvl="0" indent="0" algn="l" rtl="0">
              <a:lnSpc>
                <a:spcPct val="90000"/>
              </a:lnSpc>
              <a:spcBef>
                <a:spcPts val="0"/>
              </a:spcBef>
              <a:spcAft>
                <a:spcPts val="0"/>
              </a:spcAft>
              <a:buClr>
                <a:schemeClr val="dk1"/>
              </a:buClr>
              <a:buSzPts val="1100"/>
              <a:buFont typeface="Arial"/>
              <a:buNone/>
            </a:pPr>
            <a:r>
              <a:rPr lang="en-US" sz="1400" dirty="0">
                <a:solidFill>
                  <a:schemeClr val="dk2"/>
                </a:solidFill>
                <a:latin typeface="Questrial"/>
                <a:ea typeface="Questrial"/>
                <a:cs typeface="Questrial"/>
                <a:sym typeface="Questrial"/>
              </a:rPr>
              <a:t>$2.00 for 12 powerful foods!  </a:t>
            </a:r>
            <a:endParaRPr sz="1400" dirty="0">
              <a:solidFill>
                <a:schemeClr val="dk2"/>
              </a:solidFill>
              <a:latin typeface="Questrial"/>
              <a:ea typeface="Questrial"/>
              <a:cs typeface="Questrial"/>
              <a:sym typeface="Questrial"/>
            </a:endParaRPr>
          </a:p>
          <a:p>
            <a:pPr marL="0" lvl="0" indent="0" algn="l" rtl="0">
              <a:lnSpc>
                <a:spcPct val="90000"/>
              </a:lnSpc>
              <a:spcBef>
                <a:spcPts val="0"/>
              </a:spcBef>
              <a:spcAft>
                <a:spcPts val="0"/>
              </a:spcAft>
              <a:buNone/>
            </a:pPr>
            <a:r>
              <a:rPr lang="en-US" sz="1400" dirty="0">
                <a:solidFill>
                  <a:schemeClr val="dk2"/>
                </a:solidFill>
                <a:latin typeface="Questrial"/>
                <a:ea typeface="Questrial"/>
                <a:cs typeface="Questrial"/>
                <a:sym typeface="Questrial"/>
              </a:rPr>
              <a:t>From pregnancy on, Powerfully nourish with </a:t>
            </a:r>
            <a:r>
              <a:rPr lang="en-US" sz="1400" dirty="0" err="1">
                <a:solidFill>
                  <a:schemeClr val="dk2"/>
                </a:solidFill>
                <a:latin typeface="Questrial"/>
                <a:ea typeface="Questrial"/>
                <a:cs typeface="Questrial"/>
                <a:sym typeface="Questrial"/>
              </a:rPr>
              <a:t>NuPlus</a:t>
            </a:r>
            <a:r>
              <a:rPr lang="en-US" sz="1400" dirty="0">
                <a:solidFill>
                  <a:schemeClr val="dk2"/>
                </a:solidFill>
                <a:latin typeface="Questrial"/>
                <a:ea typeface="Questrial"/>
                <a:cs typeface="Questrial"/>
                <a:sym typeface="Questrial"/>
              </a:rPr>
              <a:t>, </a:t>
            </a:r>
            <a:endParaRPr sz="1400" dirty="0">
              <a:solidFill>
                <a:schemeClr val="dk2"/>
              </a:solidFill>
              <a:latin typeface="Questrial"/>
              <a:ea typeface="Questrial"/>
              <a:cs typeface="Questrial"/>
              <a:sym typeface="Questrial"/>
            </a:endParaRPr>
          </a:p>
          <a:p>
            <a:pPr marL="0" lvl="0" indent="0" algn="l" rtl="0">
              <a:lnSpc>
                <a:spcPct val="90000"/>
              </a:lnSpc>
              <a:spcBef>
                <a:spcPts val="0"/>
              </a:spcBef>
              <a:spcAft>
                <a:spcPts val="0"/>
              </a:spcAft>
              <a:buClr>
                <a:schemeClr val="dk1"/>
              </a:buClr>
              <a:buSzPts val="1100"/>
              <a:buFont typeface="Arial"/>
              <a:buNone/>
            </a:pPr>
            <a:r>
              <a:rPr lang="en-US" sz="1400" dirty="0">
                <a:solidFill>
                  <a:schemeClr val="dk2"/>
                </a:solidFill>
                <a:latin typeface="Questrial"/>
                <a:ea typeface="Questrial"/>
                <a:cs typeface="Questrial"/>
                <a:sym typeface="Questrial"/>
              </a:rPr>
              <a:t>Make that next cell in your body stronger than the one just replaced.</a:t>
            </a:r>
            <a:endParaRPr sz="1400" dirty="0">
              <a:solidFill>
                <a:schemeClr val="dk2"/>
              </a:solidFill>
              <a:latin typeface="Questrial"/>
              <a:ea typeface="Questrial"/>
              <a:cs typeface="Questrial"/>
              <a:sym typeface="Questrial"/>
            </a:endParaRPr>
          </a:p>
          <a:p>
            <a:pPr marL="0" lvl="0" indent="0" algn="l" rtl="0">
              <a:lnSpc>
                <a:spcPct val="90000"/>
              </a:lnSpc>
              <a:spcBef>
                <a:spcPts val="0"/>
              </a:spcBef>
              <a:spcAft>
                <a:spcPts val="0"/>
              </a:spcAft>
              <a:buClr>
                <a:schemeClr val="dk1"/>
              </a:buClr>
              <a:buSzPts val="1100"/>
              <a:buFont typeface="Arial"/>
              <a:buNone/>
            </a:pPr>
            <a:endParaRPr sz="1400" dirty="0">
              <a:solidFill>
                <a:schemeClr val="dk2"/>
              </a:solidFill>
              <a:latin typeface="Questrial"/>
              <a:ea typeface="Questrial"/>
              <a:cs typeface="Questrial"/>
              <a:sym typeface="Questrial"/>
            </a:endParaRPr>
          </a:p>
          <a:p>
            <a:pPr marL="0" lvl="0" indent="0" algn="l" rtl="0">
              <a:lnSpc>
                <a:spcPct val="115000"/>
              </a:lnSpc>
              <a:spcBef>
                <a:spcPts val="700"/>
              </a:spcBef>
              <a:spcAft>
                <a:spcPts val="0"/>
              </a:spcAft>
              <a:buClr>
                <a:schemeClr val="dk1"/>
              </a:buClr>
              <a:buSzPts val="1100"/>
              <a:buFont typeface="Arial"/>
              <a:buNone/>
            </a:pPr>
            <a:endParaRPr sz="1400" dirty="0">
              <a:latin typeface="Questrial"/>
              <a:ea typeface="Questrial"/>
              <a:cs typeface="Questrial"/>
              <a:sym typeface="Questrial"/>
            </a:endParaRPr>
          </a:p>
          <a:p>
            <a:pPr marL="0" lvl="0" indent="0" algn="l" rtl="0">
              <a:lnSpc>
                <a:spcPct val="90000"/>
              </a:lnSpc>
              <a:spcBef>
                <a:spcPts val="1600"/>
              </a:spcBef>
              <a:spcAft>
                <a:spcPts val="0"/>
              </a:spcAft>
              <a:buNone/>
            </a:pPr>
            <a:endParaRPr sz="1400" dirty="0">
              <a:solidFill>
                <a:schemeClr val="dk2"/>
              </a:solidFill>
              <a:latin typeface="Questrial"/>
              <a:ea typeface="Questrial"/>
              <a:cs typeface="Questrial"/>
              <a:sym typeface="Questrial"/>
            </a:endParaRPr>
          </a:p>
          <a:p>
            <a:pPr marL="0" lvl="0" indent="0" algn="l" rtl="0">
              <a:lnSpc>
                <a:spcPct val="90000"/>
              </a:lnSpc>
              <a:spcBef>
                <a:spcPts val="0"/>
              </a:spcBef>
              <a:spcAft>
                <a:spcPts val="0"/>
              </a:spcAft>
              <a:buNone/>
            </a:pPr>
            <a:r>
              <a:rPr lang="en-US" sz="1400" dirty="0">
                <a:solidFill>
                  <a:schemeClr val="dk2"/>
                </a:solidFill>
                <a:latin typeface="Questrial"/>
                <a:ea typeface="Questrial"/>
                <a:cs typeface="Questrial"/>
                <a:sym typeface="Questrial"/>
              </a:rPr>
              <a:t>From pregnancy on….</a:t>
            </a:r>
            <a:endParaRPr sz="1400" dirty="0">
              <a:solidFill>
                <a:schemeClr val="dk2"/>
              </a:solidFill>
              <a:latin typeface="Questrial"/>
              <a:ea typeface="Questrial"/>
              <a:cs typeface="Questrial"/>
              <a:sym typeface="Questrial"/>
            </a:endParaRPr>
          </a:p>
          <a:p>
            <a:pPr marL="0" lvl="0" indent="0" algn="l" rtl="0">
              <a:lnSpc>
                <a:spcPct val="90000"/>
              </a:lnSpc>
              <a:spcBef>
                <a:spcPts val="0"/>
              </a:spcBef>
              <a:spcAft>
                <a:spcPts val="0"/>
              </a:spcAft>
              <a:buNone/>
            </a:pPr>
            <a:r>
              <a:rPr lang="en-US" sz="1400" dirty="0">
                <a:solidFill>
                  <a:schemeClr val="dk2"/>
                </a:solidFill>
                <a:latin typeface="Questrial"/>
                <a:ea typeface="Questrial"/>
                <a:cs typeface="Questrial"/>
                <a:sym typeface="Questrial"/>
              </a:rPr>
              <a:t>Powerfully nourish at the cellular level with </a:t>
            </a:r>
            <a:r>
              <a:rPr lang="en-US" sz="1400" dirty="0" err="1">
                <a:solidFill>
                  <a:schemeClr val="dk2"/>
                </a:solidFill>
                <a:latin typeface="Questrial"/>
                <a:ea typeface="Questrial"/>
                <a:cs typeface="Questrial"/>
                <a:sym typeface="Questrial"/>
              </a:rPr>
              <a:t>NuPlus</a:t>
            </a:r>
            <a:endParaRPr sz="1400" dirty="0">
              <a:solidFill>
                <a:schemeClr val="dk2"/>
              </a:solidFill>
              <a:latin typeface="Questrial"/>
              <a:ea typeface="Questrial"/>
              <a:cs typeface="Questrial"/>
              <a:sym typeface="Questrial"/>
            </a:endParaRPr>
          </a:p>
          <a:p>
            <a:pPr marL="0" lvl="0" indent="0" algn="l" rtl="0">
              <a:spcBef>
                <a:spcPts val="0"/>
              </a:spcBef>
              <a:spcAft>
                <a:spcPts val="0"/>
              </a:spcAft>
              <a:buClr>
                <a:srgbClr val="9E9E9E"/>
              </a:buClr>
              <a:buSzPts val="4200"/>
              <a:buFont typeface="Questrial"/>
              <a:buNone/>
            </a:pPr>
            <a:endParaRPr sz="1400" dirty="0">
              <a:solidFill>
                <a:srgbClr val="000000"/>
              </a:solidFill>
              <a:latin typeface="Questrial"/>
              <a:ea typeface="Questrial"/>
              <a:cs typeface="Questrial"/>
              <a:sym typeface="Questrial"/>
            </a:endParaRPr>
          </a:p>
          <a:p>
            <a:pPr marL="0" lvl="0" indent="0" algn="l" rtl="0">
              <a:spcBef>
                <a:spcPts val="0"/>
              </a:spcBef>
              <a:spcAft>
                <a:spcPts val="0"/>
              </a:spcAft>
              <a:buClr>
                <a:srgbClr val="9E9E9E"/>
              </a:buClr>
              <a:buSzPts val="4200"/>
              <a:buFont typeface="Questrial"/>
              <a:buNone/>
            </a:pPr>
            <a:r>
              <a:rPr lang="en-US" sz="1400" dirty="0">
                <a:solidFill>
                  <a:srgbClr val="000000"/>
                </a:solidFill>
                <a:latin typeface="Questrial"/>
                <a:ea typeface="Questrial"/>
                <a:cs typeface="Questrial"/>
                <a:sym typeface="Questrial"/>
              </a:rPr>
              <a:t> </a:t>
            </a:r>
            <a:endParaRPr sz="1400" dirty="0">
              <a:solidFill>
                <a:srgbClr val="000000"/>
              </a:solidFill>
              <a:latin typeface="Questrial"/>
              <a:ea typeface="Questrial"/>
              <a:cs typeface="Questrial"/>
              <a:sym typeface="Questrial"/>
            </a:endParaRPr>
          </a:p>
          <a:p>
            <a:pPr marL="320040" lvl="0" indent="-338455" algn="l" rtl="0">
              <a:lnSpc>
                <a:spcPct val="90000"/>
              </a:lnSpc>
              <a:spcBef>
                <a:spcPts val="0"/>
              </a:spcBef>
              <a:spcAft>
                <a:spcPts val="0"/>
              </a:spcAft>
              <a:buClr>
                <a:srgbClr val="000000"/>
              </a:buClr>
              <a:buSzPts val="1400"/>
              <a:buFont typeface="Noto Sans Symbols"/>
              <a:buChar char="◻"/>
            </a:pPr>
            <a:endParaRPr sz="1400" dirty="0">
              <a:solidFill>
                <a:srgbClr val="000000"/>
              </a:solidFill>
            </a:endParaRPr>
          </a:p>
        </p:txBody>
      </p:sp>
      <p:sp>
        <p:nvSpPr>
          <p:cNvPr id="574" name="Google Shape;574;g3fb4770c8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3fb4770c8a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3fb4770c8a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1200"/>
              </a:spcBef>
              <a:spcAft>
                <a:spcPts val="0"/>
              </a:spcAft>
              <a:buNone/>
            </a:pPr>
            <a:r>
              <a:rPr lang="en-US" sz="1800" b="1" dirty="0">
                <a:solidFill>
                  <a:srgbClr val="000000"/>
                </a:solidFill>
                <a:latin typeface="Questrial"/>
                <a:ea typeface="Questrial"/>
                <a:cs typeface="Questrial"/>
                <a:sym typeface="Questrial"/>
              </a:rPr>
              <a:t>2.  BALANCE: </a:t>
            </a:r>
            <a:r>
              <a:rPr lang="en-US" sz="1800" dirty="0">
                <a:solidFill>
                  <a:srgbClr val="000000"/>
                </a:solidFill>
                <a:latin typeface="Questrial"/>
                <a:ea typeface="Questrial"/>
                <a:cs typeface="Questrial"/>
                <a:sym typeface="Questrial"/>
              </a:rPr>
              <a:t> </a:t>
            </a:r>
            <a:r>
              <a:rPr lang="en-US" sz="1800" i="1" dirty="0">
                <a:solidFill>
                  <a:srgbClr val="000000"/>
                </a:solidFill>
                <a:latin typeface="Questrial"/>
                <a:ea typeface="Questrial"/>
                <a:cs typeface="Questrial"/>
                <a:sym typeface="Questrial"/>
              </a:rPr>
              <a:t>QUINARY</a:t>
            </a:r>
            <a:endParaRPr sz="1800" i="1" dirty="0">
              <a:solidFill>
                <a:srgbClr val="000000"/>
              </a:solidFill>
              <a:latin typeface="Questrial"/>
              <a:ea typeface="Questrial"/>
              <a:cs typeface="Questrial"/>
              <a:sym typeface="Questrial"/>
            </a:endParaRPr>
          </a:p>
          <a:p>
            <a:pPr marL="0" lvl="0" indent="0" algn="l" rtl="0">
              <a:lnSpc>
                <a:spcPct val="90000"/>
              </a:lnSpc>
              <a:spcBef>
                <a:spcPts val="0"/>
              </a:spcBef>
              <a:spcAft>
                <a:spcPts val="0"/>
              </a:spcAft>
              <a:buClr>
                <a:schemeClr val="dk1"/>
              </a:buClr>
              <a:buSzPts val="1100"/>
              <a:buFont typeface="Arial"/>
              <a:buNone/>
            </a:pPr>
            <a:r>
              <a:rPr lang="en-US" sz="1800" b="1" i="1" dirty="0" err="1">
                <a:solidFill>
                  <a:schemeClr val="dk2"/>
                </a:solidFill>
                <a:latin typeface="Questrial"/>
                <a:ea typeface="Questrial"/>
                <a:cs typeface="Questrial"/>
                <a:sym typeface="Questrial"/>
              </a:rPr>
              <a:t>Quinary</a:t>
            </a:r>
            <a:r>
              <a:rPr lang="en-US" sz="1800" b="1" i="1" dirty="0">
                <a:solidFill>
                  <a:schemeClr val="dk2"/>
                </a:solidFill>
                <a:latin typeface="Questrial"/>
                <a:ea typeface="Questrial"/>
                <a:cs typeface="Questrial"/>
                <a:sym typeface="Questrial"/>
              </a:rPr>
              <a:t> uniquely restores balance</a:t>
            </a:r>
            <a:endParaRPr sz="1800" b="1" i="1" dirty="0">
              <a:solidFill>
                <a:schemeClr val="dk2"/>
              </a:solidFill>
              <a:latin typeface="Questrial"/>
              <a:ea typeface="Questrial"/>
              <a:cs typeface="Questrial"/>
              <a:sym typeface="Questrial"/>
            </a:endParaRPr>
          </a:p>
          <a:p>
            <a:pPr marL="0" lvl="0" indent="0" algn="l" rtl="0">
              <a:lnSpc>
                <a:spcPct val="90000"/>
              </a:lnSpc>
              <a:spcBef>
                <a:spcPts val="0"/>
              </a:spcBef>
              <a:spcAft>
                <a:spcPts val="0"/>
              </a:spcAft>
              <a:buClr>
                <a:schemeClr val="dk1"/>
              </a:buClr>
              <a:buSzPts val="1100"/>
              <a:buFont typeface="Arial"/>
              <a:buNone/>
            </a:pPr>
            <a:r>
              <a:rPr lang="en-US" sz="1800" b="1" i="1" dirty="0">
                <a:solidFill>
                  <a:schemeClr val="dk2"/>
                </a:solidFill>
                <a:latin typeface="Questrial"/>
                <a:ea typeface="Questrial"/>
                <a:cs typeface="Questrial"/>
                <a:sym typeface="Questrial"/>
              </a:rPr>
              <a:t>Got a symptom?  It just means a system is out of balance.</a:t>
            </a:r>
            <a:endParaRPr sz="1800" b="1" i="1" dirty="0">
              <a:solidFill>
                <a:schemeClr val="dk2"/>
              </a:solidFill>
              <a:latin typeface="Questrial"/>
              <a:ea typeface="Questrial"/>
              <a:cs typeface="Questrial"/>
              <a:sym typeface="Questrial"/>
            </a:endParaRPr>
          </a:p>
          <a:p>
            <a:pPr marL="0" lvl="0" indent="0" algn="l" rtl="0">
              <a:lnSpc>
                <a:spcPct val="90000"/>
              </a:lnSpc>
              <a:spcBef>
                <a:spcPts val="0"/>
              </a:spcBef>
              <a:spcAft>
                <a:spcPts val="0"/>
              </a:spcAft>
              <a:buClr>
                <a:schemeClr val="dk1"/>
              </a:buClr>
              <a:buSzPts val="1100"/>
              <a:buFont typeface="Arial"/>
              <a:buNone/>
            </a:pPr>
            <a:endParaRPr sz="1800" b="1" i="1" dirty="0">
              <a:solidFill>
                <a:schemeClr val="dk2"/>
              </a:solidFill>
              <a:latin typeface="Questrial"/>
              <a:ea typeface="Questrial"/>
              <a:cs typeface="Questrial"/>
              <a:sym typeface="Questrial"/>
            </a:endParaRPr>
          </a:p>
          <a:p>
            <a:pPr marL="0" lvl="0" indent="0" algn="l" rtl="0">
              <a:lnSpc>
                <a:spcPct val="90000"/>
              </a:lnSpc>
              <a:spcBef>
                <a:spcPts val="0"/>
              </a:spcBef>
              <a:spcAft>
                <a:spcPts val="0"/>
              </a:spcAft>
              <a:buClr>
                <a:schemeClr val="dk1"/>
              </a:buClr>
              <a:buSzPts val="1100"/>
              <a:buFont typeface="Arial"/>
              <a:buNone/>
            </a:pPr>
            <a:r>
              <a:rPr lang="en-US" sz="1800" b="1" i="1" dirty="0">
                <a:solidFill>
                  <a:schemeClr val="dk2"/>
                </a:solidFill>
                <a:latin typeface="Questrial"/>
                <a:ea typeface="Questrial"/>
                <a:cs typeface="Questrial"/>
                <a:sym typeface="Questrial"/>
              </a:rPr>
              <a:t>With </a:t>
            </a:r>
            <a:r>
              <a:rPr lang="en-US" sz="1800" b="1" i="1" dirty="0" err="1">
                <a:solidFill>
                  <a:schemeClr val="dk2"/>
                </a:solidFill>
                <a:latin typeface="Questrial"/>
                <a:ea typeface="Questrial"/>
                <a:cs typeface="Questrial"/>
                <a:sym typeface="Questrial"/>
              </a:rPr>
              <a:t>Quinary</a:t>
            </a:r>
            <a:r>
              <a:rPr lang="en-US" sz="1800" b="1" i="1" dirty="0">
                <a:solidFill>
                  <a:schemeClr val="dk2"/>
                </a:solidFill>
                <a:latin typeface="Questrial"/>
                <a:ea typeface="Questrial"/>
                <a:cs typeface="Questrial"/>
                <a:sym typeface="Questrial"/>
              </a:rPr>
              <a:t> you are nourishing the </a:t>
            </a:r>
            <a:endParaRPr sz="1800" b="1" i="1" dirty="0">
              <a:solidFill>
                <a:schemeClr val="dk2"/>
              </a:solidFill>
              <a:latin typeface="Questrial"/>
              <a:ea typeface="Questrial"/>
              <a:cs typeface="Questrial"/>
              <a:sym typeface="Questrial"/>
            </a:endParaRPr>
          </a:p>
          <a:p>
            <a:pPr marL="457200" lvl="0" indent="-342900" algn="l" rtl="0">
              <a:lnSpc>
                <a:spcPct val="90000"/>
              </a:lnSpc>
              <a:spcBef>
                <a:spcPts val="0"/>
              </a:spcBef>
              <a:spcAft>
                <a:spcPts val="0"/>
              </a:spcAft>
              <a:buClr>
                <a:schemeClr val="dk2"/>
              </a:buClr>
              <a:buSzPts val="1800"/>
              <a:buFont typeface="Questrial"/>
              <a:buChar char="●"/>
            </a:pPr>
            <a:r>
              <a:rPr lang="en-US" sz="1800" dirty="0">
                <a:solidFill>
                  <a:schemeClr val="dk2"/>
                </a:solidFill>
                <a:latin typeface="Questrial"/>
                <a:ea typeface="Questrial"/>
                <a:cs typeface="Questrial"/>
                <a:sym typeface="Questrial"/>
              </a:rPr>
              <a:t>5 Life Support Systems in your body</a:t>
            </a:r>
            <a:endParaRPr sz="1800" dirty="0">
              <a:solidFill>
                <a:schemeClr val="dk2"/>
              </a:solidFill>
              <a:latin typeface="Questrial"/>
              <a:ea typeface="Questrial"/>
              <a:cs typeface="Questrial"/>
              <a:sym typeface="Questrial"/>
            </a:endParaRPr>
          </a:p>
          <a:p>
            <a:pPr marL="914400" lvl="0" indent="-342900" algn="l" rtl="0">
              <a:lnSpc>
                <a:spcPct val="90000"/>
              </a:lnSpc>
              <a:spcBef>
                <a:spcPts val="0"/>
              </a:spcBef>
              <a:spcAft>
                <a:spcPts val="0"/>
              </a:spcAft>
              <a:buClr>
                <a:schemeClr val="dk2"/>
              </a:buClr>
              <a:buSzPts val="1800"/>
              <a:buFont typeface="Questrial"/>
              <a:buChar char="❏"/>
            </a:pPr>
            <a:r>
              <a:rPr lang="en-US" sz="1800" dirty="0">
                <a:solidFill>
                  <a:schemeClr val="dk2"/>
                </a:solidFill>
                <a:latin typeface="Questrial"/>
                <a:ea typeface="Questrial"/>
                <a:cs typeface="Questrial"/>
                <a:sym typeface="Questrial"/>
              </a:rPr>
              <a:t>Digestive</a:t>
            </a:r>
            <a:endParaRPr sz="1800" dirty="0">
              <a:solidFill>
                <a:schemeClr val="dk2"/>
              </a:solidFill>
              <a:latin typeface="Questrial"/>
              <a:ea typeface="Questrial"/>
              <a:cs typeface="Questrial"/>
              <a:sym typeface="Questrial"/>
            </a:endParaRPr>
          </a:p>
          <a:p>
            <a:pPr marL="914400" lvl="0" indent="-342900" algn="l" rtl="0">
              <a:lnSpc>
                <a:spcPct val="90000"/>
              </a:lnSpc>
              <a:spcBef>
                <a:spcPts val="0"/>
              </a:spcBef>
              <a:spcAft>
                <a:spcPts val="0"/>
              </a:spcAft>
              <a:buClr>
                <a:schemeClr val="dk2"/>
              </a:buClr>
              <a:buSzPts val="1800"/>
              <a:buFont typeface="Questrial"/>
              <a:buChar char="❏"/>
            </a:pPr>
            <a:r>
              <a:rPr lang="en-US" sz="1800" dirty="0">
                <a:solidFill>
                  <a:schemeClr val="dk2"/>
                </a:solidFill>
                <a:latin typeface="Questrial"/>
                <a:ea typeface="Questrial"/>
                <a:cs typeface="Questrial"/>
                <a:sym typeface="Questrial"/>
              </a:rPr>
              <a:t>Respiratory</a:t>
            </a:r>
            <a:endParaRPr sz="1800" dirty="0">
              <a:solidFill>
                <a:schemeClr val="dk2"/>
              </a:solidFill>
              <a:latin typeface="Questrial"/>
              <a:ea typeface="Questrial"/>
              <a:cs typeface="Questrial"/>
              <a:sym typeface="Questrial"/>
            </a:endParaRPr>
          </a:p>
          <a:p>
            <a:pPr marL="914400" lvl="0" indent="-342900" algn="l" rtl="0">
              <a:lnSpc>
                <a:spcPct val="90000"/>
              </a:lnSpc>
              <a:spcBef>
                <a:spcPts val="0"/>
              </a:spcBef>
              <a:spcAft>
                <a:spcPts val="0"/>
              </a:spcAft>
              <a:buClr>
                <a:schemeClr val="dk2"/>
              </a:buClr>
              <a:buSzPts val="1800"/>
              <a:buFont typeface="Questrial"/>
              <a:buChar char="❏"/>
            </a:pPr>
            <a:r>
              <a:rPr lang="en-US" sz="1800" dirty="0">
                <a:solidFill>
                  <a:schemeClr val="dk2"/>
                </a:solidFill>
                <a:latin typeface="Questrial"/>
                <a:ea typeface="Questrial"/>
                <a:cs typeface="Questrial"/>
                <a:sym typeface="Questrial"/>
              </a:rPr>
              <a:t>Circulatory</a:t>
            </a:r>
            <a:endParaRPr sz="1800" dirty="0">
              <a:solidFill>
                <a:schemeClr val="dk2"/>
              </a:solidFill>
              <a:latin typeface="Questrial"/>
              <a:ea typeface="Questrial"/>
              <a:cs typeface="Questrial"/>
              <a:sym typeface="Questrial"/>
            </a:endParaRPr>
          </a:p>
          <a:p>
            <a:pPr marL="914400" lvl="0" indent="-342900" algn="l" rtl="0">
              <a:lnSpc>
                <a:spcPct val="90000"/>
              </a:lnSpc>
              <a:spcBef>
                <a:spcPts val="0"/>
              </a:spcBef>
              <a:spcAft>
                <a:spcPts val="0"/>
              </a:spcAft>
              <a:buClr>
                <a:schemeClr val="dk2"/>
              </a:buClr>
              <a:buSzPts val="1800"/>
              <a:buFont typeface="Questrial"/>
              <a:buChar char="❏"/>
            </a:pPr>
            <a:r>
              <a:rPr lang="en-US" sz="1800" dirty="0">
                <a:solidFill>
                  <a:schemeClr val="dk2"/>
                </a:solidFill>
                <a:latin typeface="Questrial"/>
                <a:ea typeface="Questrial"/>
                <a:cs typeface="Questrial"/>
                <a:sym typeface="Questrial"/>
              </a:rPr>
              <a:t>Glandular</a:t>
            </a:r>
            <a:endParaRPr sz="1800" dirty="0">
              <a:solidFill>
                <a:schemeClr val="dk2"/>
              </a:solidFill>
              <a:latin typeface="Questrial"/>
              <a:ea typeface="Questrial"/>
              <a:cs typeface="Questrial"/>
              <a:sym typeface="Questrial"/>
            </a:endParaRPr>
          </a:p>
          <a:p>
            <a:pPr marL="914400" lvl="0" indent="-342900" algn="l" rtl="0">
              <a:lnSpc>
                <a:spcPct val="90000"/>
              </a:lnSpc>
              <a:spcBef>
                <a:spcPts val="0"/>
              </a:spcBef>
              <a:spcAft>
                <a:spcPts val="0"/>
              </a:spcAft>
              <a:buClr>
                <a:schemeClr val="dk2"/>
              </a:buClr>
              <a:buSzPts val="1800"/>
              <a:buFont typeface="Questrial"/>
              <a:buChar char="❏"/>
            </a:pPr>
            <a:r>
              <a:rPr lang="en-US" sz="1800" dirty="0">
                <a:solidFill>
                  <a:schemeClr val="dk2"/>
                </a:solidFill>
                <a:latin typeface="Questrial"/>
                <a:ea typeface="Questrial"/>
                <a:cs typeface="Questrial"/>
                <a:sym typeface="Questrial"/>
              </a:rPr>
              <a:t>Immune</a:t>
            </a:r>
            <a:endParaRPr sz="1800" dirty="0">
              <a:solidFill>
                <a:schemeClr val="dk2"/>
              </a:solidFill>
              <a:latin typeface="Questrial"/>
              <a:ea typeface="Questrial"/>
              <a:cs typeface="Questrial"/>
              <a:sym typeface="Questrial"/>
            </a:endParaRPr>
          </a:p>
          <a:p>
            <a:pPr marL="457200" lvl="0" indent="-342900" algn="l" rtl="0">
              <a:lnSpc>
                <a:spcPct val="90000"/>
              </a:lnSpc>
              <a:spcBef>
                <a:spcPts val="0"/>
              </a:spcBef>
              <a:spcAft>
                <a:spcPts val="0"/>
              </a:spcAft>
              <a:buClr>
                <a:schemeClr val="dk2"/>
              </a:buClr>
              <a:buSzPts val="1800"/>
              <a:buFont typeface="Questrial"/>
              <a:buChar char="●"/>
            </a:pPr>
            <a:r>
              <a:rPr lang="en-US" sz="1800" dirty="0">
                <a:solidFill>
                  <a:schemeClr val="dk2"/>
                </a:solidFill>
                <a:latin typeface="Questrial"/>
                <a:ea typeface="Questrial"/>
                <a:cs typeface="Questrial"/>
                <a:sym typeface="Questrial"/>
              </a:rPr>
              <a:t>Whether your system is overactive/underactive - restore the balance</a:t>
            </a:r>
            <a:endParaRPr sz="1800" dirty="0">
              <a:solidFill>
                <a:schemeClr val="dk2"/>
              </a:solidFill>
              <a:latin typeface="Questrial"/>
              <a:ea typeface="Questrial"/>
              <a:cs typeface="Questrial"/>
              <a:sym typeface="Questrial"/>
            </a:endParaRPr>
          </a:p>
          <a:p>
            <a:pPr marL="457200" lvl="0" indent="-342900" algn="l" rtl="0">
              <a:lnSpc>
                <a:spcPct val="90000"/>
              </a:lnSpc>
              <a:spcBef>
                <a:spcPts val="0"/>
              </a:spcBef>
              <a:spcAft>
                <a:spcPts val="0"/>
              </a:spcAft>
              <a:buClr>
                <a:schemeClr val="dk2"/>
              </a:buClr>
              <a:buSzPts val="1800"/>
              <a:buFont typeface="Questrial"/>
              <a:buChar char="●"/>
            </a:pPr>
            <a:r>
              <a:rPr lang="en-US" sz="1800" dirty="0">
                <a:solidFill>
                  <a:schemeClr val="dk2"/>
                </a:solidFill>
                <a:latin typeface="Questrial"/>
                <a:ea typeface="Questrial"/>
                <a:cs typeface="Questrial"/>
                <a:sym typeface="Questrial"/>
              </a:rPr>
              <a:t>A balanced system is a healthy system. </a:t>
            </a:r>
            <a:endParaRPr sz="1800" dirty="0">
              <a:solidFill>
                <a:schemeClr val="dk2"/>
              </a:solidFill>
              <a:latin typeface="Questrial"/>
              <a:ea typeface="Questrial"/>
              <a:cs typeface="Questrial"/>
              <a:sym typeface="Questrial"/>
            </a:endParaRPr>
          </a:p>
          <a:p>
            <a:pPr marL="457200" lvl="0" indent="-342900" algn="l" rtl="0">
              <a:lnSpc>
                <a:spcPct val="90000"/>
              </a:lnSpc>
              <a:spcBef>
                <a:spcPts val="0"/>
              </a:spcBef>
              <a:spcAft>
                <a:spcPts val="0"/>
              </a:spcAft>
              <a:buClr>
                <a:schemeClr val="dk2"/>
              </a:buClr>
              <a:buSzPts val="1800"/>
              <a:buFont typeface="Questrial"/>
              <a:buChar char="●"/>
            </a:pPr>
            <a:r>
              <a:rPr lang="en-US" sz="1800" dirty="0">
                <a:solidFill>
                  <a:schemeClr val="dk2"/>
                </a:solidFill>
                <a:latin typeface="Questrial"/>
                <a:ea typeface="Questrial"/>
                <a:cs typeface="Questrial"/>
                <a:sym typeface="Questrial"/>
              </a:rPr>
              <a:t>When one system is out of balance, all 5 suffer</a:t>
            </a:r>
            <a:endParaRPr sz="1800" dirty="0">
              <a:solidFill>
                <a:schemeClr val="dk2"/>
              </a:solidFill>
              <a:latin typeface="Questrial"/>
              <a:ea typeface="Questrial"/>
              <a:cs typeface="Questrial"/>
              <a:sym typeface="Questrial"/>
            </a:endParaRPr>
          </a:p>
          <a:p>
            <a:pPr marL="457200" lvl="0" indent="-342900" algn="l" rtl="0">
              <a:lnSpc>
                <a:spcPct val="90000"/>
              </a:lnSpc>
              <a:spcBef>
                <a:spcPts val="0"/>
              </a:spcBef>
              <a:spcAft>
                <a:spcPts val="0"/>
              </a:spcAft>
              <a:buClr>
                <a:schemeClr val="dk2"/>
              </a:buClr>
              <a:buSzPts val="1800"/>
              <a:buFont typeface="Questrial"/>
              <a:buChar char="●"/>
            </a:pPr>
            <a:r>
              <a:rPr lang="en-US" sz="1800" dirty="0">
                <a:solidFill>
                  <a:schemeClr val="dk2"/>
                </a:solidFill>
                <a:latin typeface="Questrial"/>
                <a:ea typeface="Questrial"/>
                <a:cs typeface="Questrial"/>
                <a:sym typeface="Questrial"/>
              </a:rPr>
              <a:t>That’s why we nourish all 5 at the same time.</a:t>
            </a:r>
            <a:endParaRPr sz="1800" dirty="0">
              <a:solidFill>
                <a:schemeClr val="dk2"/>
              </a:solidFill>
              <a:latin typeface="Questrial"/>
              <a:ea typeface="Questrial"/>
              <a:cs typeface="Questrial"/>
              <a:sym typeface="Questrial"/>
            </a:endParaRPr>
          </a:p>
          <a:p>
            <a:pPr marL="457200" lvl="0" indent="-342900" algn="l" rtl="0">
              <a:lnSpc>
                <a:spcPct val="90000"/>
              </a:lnSpc>
              <a:spcBef>
                <a:spcPts val="0"/>
              </a:spcBef>
              <a:spcAft>
                <a:spcPts val="0"/>
              </a:spcAft>
              <a:buClr>
                <a:schemeClr val="dk2"/>
              </a:buClr>
              <a:buSzPts val="1800"/>
              <a:buFont typeface="Questrial"/>
              <a:buChar char="●"/>
            </a:pPr>
            <a:r>
              <a:rPr lang="en-US" sz="1800" dirty="0">
                <a:solidFill>
                  <a:schemeClr val="dk2"/>
                </a:solidFill>
                <a:latin typeface="Questrial"/>
                <a:ea typeface="Questrial"/>
                <a:cs typeface="Questrial"/>
                <a:sym typeface="Questrial"/>
              </a:rPr>
              <a:t>You Can additionally nourish the weakest system even more if you choose - but start by nourishing all 5 with </a:t>
            </a:r>
            <a:r>
              <a:rPr lang="en-US" sz="1800" dirty="0" err="1">
                <a:solidFill>
                  <a:schemeClr val="dk2"/>
                </a:solidFill>
                <a:latin typeface="Questrial"/>
                <a:ea typeface="Questrial"/>
                <a:cs typeface="Questrial"/>
                <a:sym typeface="Questrial"/>
              </a:rPr>
              <a:t>Quinary</a:t>
            </a:r>
            <a:r>
              <a:rPr lang="en-US" sz="1800" dirty="0">
                <a:solidFill>
                  <a:schemeClr val="dk2"/>
                </a:solidFill>
                <a:latin typeface="Questrial"/>
                <a:ea typeface="Questrial"/>
                <a:cs typeface="Questrial"/>
                <a:sym typeface="Questrial"/>
              </a:rPr>
              <a:t>.  </a:t>
            </a:r>
            <a:endParaRPr sz="1800" dirty="0">
              <a:solidFill>
                <a:schemeClr val="dk2"/>
              </a:solidFill>
              <a:latin typeface="Questrial"/>
              <a:ea typeface="Questrial"/>
              <a:cs typeface="Questrial"/>
              <a:sym typeface="Questrial"/>
            </a:endParaRPr>
          </a:p>
          <a:p>
            <a:pPr marL="457200" lvl="0" indent="-342900" algn="l" rtl="0">
              <a:lnSpc>
                <a:spcPct val="90000"/>
              </a:lnSpc>
              <a:spcBef>
                <a:spcPts val="0"/>
              </a:spcBef>
              <a:spcAft>
                <a:spcPts val="0"/>
              </a:spcAft>
              <a:buClr>
                <a:schemeClr val="dk2"/>
              </a:buClr>
              <a:buSzPts val="1800"/>
              <a:buFont typeface="Questrial"/>
              <a:buChar char="●"/>
            </a:pPr>
            <a:r>
              <a:rPr lang="en-US" sz="1800" dirty="0">
                <a:solidFill>
                  <a:schemeClr val="dk2"/>
                </a:solidFill>
                <a:latin typeface="Questrial"/>
                <a:ea typeface="Questrial"/>
                <a:cs typeface="Questrial"/>
                <a:sym typeface="Questrial"/>
              </a:rPr>
              <a:t>A Symptom is simply a  system out of balance</a:t>
            </a:r>
            <a:endParaRPr sz="1800" dirty="0">
              <a:solidFill>
                <a:schemeClr val="dk2"/>
              </a:solidFill>
              <a:latin typeface="Questrial"/>
              <a:ea typeface="Questrial"/>
              <a:cs typeface="Questrial"/>
              <a:sym typeface="Questrial"/>
            </a:endParaRPr>
          </a:p>
          <a:p>
            <a:pPr marL="457200" lvl="0" indent="-342900" algn="l" rtl="0">
              <a:lnSpc>
                <a:spcPct val="90000"/>
              </a:lnSpc>
              <a:spcBef>
                <a:spcPts val="0"/>
              </a:spcBef>
              <a:spcAft>
                <a:spcPts val="0"/>
              </a:spcAft>
              <a:buClr>
                <a:schemeClr val="dk2"/>
              </a:buClr>
              <a:buSzPts val="1800"/>
              <a:buFont typeface="Questrial"/>
              <a:buChar char="●"/>
            </a:pPr>
            <a:r>
              <a:rPr lang="en-US" sz="1800" dirty="0" err="1">
                <a:solidFill>
                  <a:schemeClr val="dk2"/>
                </a:solidFill>
                <a:latin typeface="Questrial"/>
                <a:ea typeface="Questrial"/>
                <a:cs typeface="Questrial"/>
                <a:sym typeface="Questrial"/>
              </a:rPr>
              <a:t>Quinary</a:t>
            </a:r>
            <a:r>
              <a:rPr lang="en-US" sz="1800" dirty="0">
                <a:solidFill>
                  <a:schemeClr val="dk2"/>
                </a:solidFill>
                <a:latin typeface="Questrial"/>
                <a:ea typeface="Questrial"/>
                <a:cs typeface="Questrial"/>
                <a:sym typeface="Questrial"/>
              </a:rPr>
              <a:t> is made up of 50 system-specific foods - Only $3.95 a </a:t>
            </a:r>
            <a:r>
              <a:rPr lang="en-US" sz="1800" dirty="0" err="1">
                <a:solidFill>
                  <a:schemeClr val="dk2"/>
                </a:solidFill>
                <a:latin typeface="Questrial"/>
                <a:ea typeface="Questrial"/>
                <a:cs typeface="Questrial"/>
                <a:sym typeface="Questrial"/>
              </a:rPr>
              <a:t>pkg</a:t>
            </a:r>
            <a:r>
              <a:rPr lang="en-US" sz="1800" dirty="0">
                <a:solidFill>
                  <a:schemeClr val="dk2"/>
                </a:solidFill>
                <a:latin typeface="Questrial"/>
                <a:ea typeface="Questrial"/>
                <a:cs typeface="Questrial"/>
                <a:sym typeface="Questrial"/>
              </a:rPr>
              <a:t>  a </a:t>
            </a:r>
            <a:r>
              <a:rPr lang="en-US" sz="1800" dirty="0" err="1">
                <a:solidFill>
                  <a:schemeClr val="dk2"/>
                </a:solidFill>
                <a:latin typeface="Questrial"/>
                <a:ea typeface="Questrial"/>
                <a:cs typeface="Questrial"/>
                <a:sym typeface="Questrial"/>
              </a:rPr>
              <a:t>pkg</a:t>
            </a:r>
            <a:r>
              <a:rPr lang="en-US" sz="1800" dirty="0">
                <a:solidFill>
                  <a:schemeClr val="dk2"/>
                </a:solidFill>
                <a:latin typeface="Questrial"/>
                <a:ea typeface="Questrial"/>
                <a:cs typeface="Questrial"/>
                <a:sym typeface="Questrial"/>
              </a:rPr>
              <a:t>, equals 10 capsules</a:t>
            </a:r>
            <a:endParaRPr sz="1800" dirty="0">
              <a:solidFill>
                <a:schemeClr val="dk2"/>
              </a:solidFill>
              <a:latin typeface="Questrial"/>
              <a:ea typeface="Questrial"/>
              <a:cs typeface="Questrial"/>
              <a:sym typeface="Questrial"/>
            </a:endParaRPr>
          </a:p>
          <a:p>
            <a:pPr marL="457200" lvl="0" indent="-342900" algn="l" rtl="0">
              <a:lnSpc>
                <a:spcPct val="90000"/>
              </a:lnSpc>
              <a:spcBef>
                <a:spcPts val="0"/>
              </a:spcBef>
              <a:spcAft>
                <a:spcPts val="0"/>
              </a:spcAft>
              <a:buClr>
                <a:schemeClr val="dk2"/>
              </a:buClr>
              <a:buSzPts val="1800"/>
              <a:buFont typeface="Questrial"/>
              <a:buChar char="●"/>
            </a:pPr>
            <a:r>
              <a:rPr lang="en-US" sz="1800" dirty="0">
                <a:solidFill>
                  <a:schemeClr val="dk2"/>
                </a:solidFill>
                <a:latin typeface="Questrial"/>
                <a:ea typeface="Questrial"/>
                <a:cs typeface="Questrial"/>
                <a:sym typeface="Questrial"/>
              </a:rPr>
              <a:t>We love </a:t>
            </a:r>
            <a:r>
              <a:rPr lang="en-US" sz="1800" dirty="0" err="1">
                <a:solidFill>
                  <a:schemeClr val="dk2"/>
                </a:solidFill>
                <a:latin typeface="Questrial"/>
                <a:ea typeface="Questrial"/>
                <a:cs typeface="Questrial"/>
                <a:sym typeface="Questrial"/>
              </a:rPr>
              <a:t>Quinary</a:t>
            </a:r>
            <a:r>
              <a:rPr lang="en-US" sz="1800" dirty="0">
                <a:solidFill>
                  <a:schemeClr val="dk2"/>
                </a:solidFill>
                <a:latin typeface="Questrial"/>
                <a:ea typeface="Questrial"/>
                <a:cs typeface="Questrial"/>
                <a:sym typeface="Questrial"/>
              </a:rPr>
              <a:t>, in our breakfast smoothie, or as a night time tea...or enjoyed thru the day. </a:t>
            </a:r>
            <a:endParaRPr sz="1800" dirty="0">
              <a:solidFill>
                <a:schemeClr val="dk2"/>
              </a:solidFill>
              <a:latin typeface="Questrial"/>
              <a:ea typeface="Questrial"/>
              <a:cs typeface="Questrial"/>
              <a:sym typeface="Questrial"/>
            </a:endParaRPr>
          </a:p>
          <a:p>
            <a:pPr marL="457200" lvl="0" indent="-342900" algn="l" rtl="0">
              <a:lnSpc>
                <a:spcPct val="90000"/>
              </a:lnSpc>
              <a:spcBef>
                <a:spcPts val="0"/>
              </a:spcBef>
              <a:spcAft>
                <a:spcPts val="0"/>
              </a:spcAft>
              <a:buClr>
                <a:schemeClr val="dk2"/>
              </a:buClr>
              <a:buSzPts val="1800"/>
              <a:buFont typeface="Questrial"/>
              <a:buChar char="●"/>
            </a:pPr>
            <a:r>
              <a:rPr lang="en-US" sz="1800" dirty="0">
                <a:solidFill>
                  <a:schemeClr val="dk2"/>
                </a:solidFill>
                <a:latin typeface="Questrial"/>
                <a:ea typeface="Questrial"/>
                <a:cs typeface="Questrial"/>
                <a:sym typeface="Questrial"/>
              </a:rPr>
              <a:t>1,2,3,4 or more </a:t>
            </a:r>
            <a:r>
              <a:rPr lang="en-US" sz="1800" dirty="0" err="1">
                <a:solidFill>
                  <a:schemeClr val="dk2"/>
                </a:solidFill>
                <a:latin typeface="Questrial"/>
                <a:ea typeface="Questrial"/>
                <a:cs typeface="Questrial"/>
                <a:sym typeface="Questrial"/>
              </a:rPr>
              <a:t>pkgs</a:t>
            </a:r>
            <a:r>
              <a:rPr lang="en-US" sz="1800" dirty="0">
                <a:solidFill>
                  <a:schemeClr val="dk2"/>
                </a:solidFill>
                <a:latin typeface="Questrial"/>
                <a:ea typeface="Questrial"/>
                <a:cs typeface="Questrial"/>
                <a:sym typeface="Questrial"/>
              </a:rPr>
              <a:t>….you can’t eat too much!   This is whole food!  </a:t>
            </a:r>
            <a:endParaRPr sz="1800" dirty="0">
              <a:solidFill>
                <a:schemeClr val="dk2"/>
              </a:solidFill>
              <a:latin typeface="Questrial"/>
              <a:ea typeface="Questrial"/>
              <a:cs typeface="Questrial"/>
              <a:sym typeface="Questrial"/>
            </a:endParaRPr>
          </a:p>
          <a:p>
            <a:pPr marL="457200" lvl="0" indent="-342900" algn="l" rtl="0">
              <a:lnSpc>
                <a:spcPct val="90000"/>
              </a:lnSpc>
              <a:spcBef>
                <a:spcPts val="0"/>
              </a:spcBef>
              <a:spcAft>
                <a:spcPts val="0"/>
              </a:spcAft>
              <a:buClr>
                <a:schemeClr val="dk2"/>
              </a:buClr>
              <a:buSzPts val="1800"/>
              <a:buFont typeface="Questrial"/>
              <a:buChar char="●"/>
            </a:pPr>
            <a:r>
              <a:rPr lang="en-US" sz="1800" dirty="0">
                <a:solidFill>
                  <a:schemeClr val="dk2"/>
                </a:solidFill>
                <a:latin typeface="Questrial"/>
                <a:ea typeface="Questrial"/>
                <a:cs typeface="Questrial"/>
                <a:sym typeface="Questrial"/>
              </a:rPr>
              <a:t>But at least start with once a day.</a:t>
            </a:r>
            <a:endParaRPr sz="1800" dirty="0">
              <a:solidFill>
                <a:schemeClr val="dk2"/>
              </a:solidFill>
              <a:latin typeface="Questrial"/>
              <a:ea typeface="Questrial"/>
              <a:cs typeface="Questrial"/>
              <a:sym typeface="Questrial"/>
            </a:endParaRPr>
          </a:p>
          <a:p>
            <a:pPr marL="1371600" lvl="0" indent="0" algn="l" rtl="0">
              <a:lnSpc>
                <a:spcPct val="90000"/>
              </a:lnSpc>
              <a:spcBef>
                <a:spcPts val="1200"/>
              </a:spcBef>
              <a:spcAft>
                <a:spcPts val="0"/>
              </a:spcAft>
              <a:buNone/>
            </a:pPr>
            <a:endParaRPr sz="1800" dirty="0">
              <a:solidFill>
                <a:srgbClr val="000000"/>
              </a:solidFill>
            </a:endParaRPr>
          </a:p>
        </p:txBody>
      </p:sp>
      <p:sp>
        <p:nvSpPr>
          <p:cNvPr id="582" name="Google Shape;582;g3fb4770c8a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3fb4770c8a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3fb4770c8a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1200"/>
              </a:spcBef>
              <a:spcAft>
                <a:spcPts val="0"/>
              </a:spcAft>
              <a:buNone/>
            </a:pPr>
            <a:r>
              <a:rPr lang="en-US" sz="1850" dirty="0">
                <a:solidFill>
                  <a:srgbClr val="000000"/>
                </a:solidFill>
                <a:latin typeface="Questrial"/>
                <a:ea typeface="Questrial"/>
                <a:cs typeface="Questrial"/>
                <a:sym typeface="Questrial"/>
              </a:rPr>
              <a:t>3. CLEANSE:  </a:t>
            </a:r>
            <a:r>
              <a:rPr lang="en-US" sz="1850" dirty="0" err="1">
                <a:solidFill>
                  <a:srgbClr val="000000"/>
                </a:solidFill>
                <a:latin typeface="Questrial"/>
                <a:ea typeface="Questrial"/>
                <a:cs typeface="Questrial"/>
                <a:sym typeface="Questrial"/>
              </a:rPr>
              <a:t>Calli</a:t>
            </a:r>
            <a:r>
              <a:rPr lang="en-US" sz="1850" dirty="0">
                <a:solidFill>
                  <a:srgbClr val="000000"/>
                </a:solidFill>
                <a:latin typeface="Questrial"/>
                <a:ea typeface="Questrial"/>
                <a:cs typeface="Questrial"/>
                <a:sym typeface="Questrial"/>
              </a:rPr>
              <a:t>: </a:t>
            </a:r>
            <a:endParaRPr sz="1850" dirty="0">
              <a:solidFill>
                <a:srgbClr val="000000"/>
              </a:solidFill>
              <a:latin typeface="Questrial"/>
              <a:ea typeface="Questrial"/>
              <a:cs typeface="Questrial"/>
              <a:sym typeface="Questrial"/>
            </a:endParaRPr>
          </a:p>
          <a:p>
            <a:pPr marL="0" lvl="0" indent="0" algn="l" rtl="0">
              <a:lnSpc>
                <a:spcPct val="115000"/>
              </a:lnSpc>
              <a:spcBef>
                <a:spcPts val="700"/>
              </a:spcBef>
              <a:spcAft>
                <a:spcPts val="0"/>
              </a:spcAft>
              <a:buClr>
                <a:schemeClr val="dk1"/>
              </a:buClr>
              <a:buSzPts val="1100"/>
              <a:buFont typeface="Arial"/>
              <a:buNone/>
            </a:pPr>
            <a:r>
              <a:rPr lang="en-US" sz="1400" b="1" i="1" dirty="0" err="1">
                <a:solidFill>
                  <a:schemeClr val="dk2"/>
                </a:solidFill>
                <a:latin typeface="Questrial"/>
                <a:ea typeface="Questrial"/>
                <a:cs typeface="Questrial"/>
                <a:sym typeface="Questrial"/>
              </a:rPr>
              <a:t>Calli</a:t>
            </a:r>
            <a:r>
              <a:rPr lang="en-US" sz="1400" b="1" i="1" dirty="0">
                <a:solidFill>
                  <a:schemeClr val="dk2"/>
                </a:solidFill>
                <a:latin typeface="Questrial"/>
                <a:ea typeface="Questrial"/>
                <a:cs typeface="Questrial"/>
                <a:sym typeface="Questrial"/>
              </a:rPr>
              <a:t> nourishes our 5 cleansing organs</a:t>
            </a:r>
            <a:endParaRPr sz="1400" b="1" i="1" dirty="0">
              <a:solidFill>
                <a:schemeClr val="dk2"/>
              </a:solidFill>
              <a:latin typeface="Questrial"/>
              <a:ea typeface="Questrial"/>
              <a:cs typeface="Questrial"/>
              <a:sym typeface="Questrial"/>
            </a:endParaRPr>
          </a:p>
          <a:p>
            <a:pPr marL="914400" lvl="0" indent="-317500" algn="l" rtl="0">
              <a:lnSpc>
                <a:spcPct val="90000"/>
              </a:lnSpc>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Liver</a:t>
            </a:r>
            <a:endParaRPr sz="1400" dirty="0">
              <a:solidFill>
                <a:schemeClr val="dk2"/>
              </a:solidFill>
              <a:latin typeface="Questrial"/>
              <a:ea typeface="Questrial"/>
              <a:cs typeface="Questrial"/>
              <a:sym typeface="Questrial"/>
            </a:endParaRPr>
          </a:p>
          <a:p>
            <a:pPr marL="914400" lvl="0" indent="-317500" algn="l" rtl="0">
              <a:lnSpc>
                <a:spcPct val="90000"/>
              </a:lnSpc>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Kidneys</a:t>
            </a:r>
            <a:endParaRPr sz="1400" dirty="0">
              <a:solidFill>
                <a:schemeClr val="dk2"/>
              </a:solidFill>
              <a:latin typeface="Questrial"/>
              <a:ea typeface="Questrial"/>
              <a:cs typeface="Questrial"/>
              <a:sym typeface="Questrial"/>
            </a:endParaRPr>
          </a:p>
          <a:p>
            <a:pPr marL="914400" lvl="0" indent="-317500" algn="l" rtl="0">
              <a:lnSpc>
                <a:spcPct val="90000"/>
              </a:lnSpc>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Colon</a:t>
            </a:r>
            <a:endParaRPr sz="1400" dirty="0">
              <a:solidFill>
                <a:schemeClr val="dk2"/>
              </a:solidFill>
              <a:latin typeface="Questrial"/>
              <a:ea typeface="Questrial"/>
              <a:cs typeface="Questrial"/>
              <a:sym typeface="Questrial"/>
            </a:endParaRPr>
          </a:p>
          <a:p>
            <a:pPr marL="914400" lvl="0" indent="-317500" algn="l" rtl="0">
              <a:lnSpc>
                <a:spcPct val="90000"/>
              </a:lnSpc>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Lungs</a:t>
            </a:r>
            <a:endParaRPr sz="1400" dirty="0">
              <a:solidFill>
                <a:schemeClr val="dk2"/>
              </a:solidFill>
              <a:latin typeface="Questrial"/>
              <a:ea typeface="Questrial"/>
              <a:cs typeface="Questrial"/>
              <a:sym typeface="Questrial"/>
            </a:endParaRPr>
          </a:p>
          <a:p>
            <a:pPr marL="914400" lvl="0" indent="-317500" algn="l" rtl="0">
              <a:lnSpc>
                <a:spcPct val="90000"/>
              </a:lnSpc>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Skin</a:t>
            </a:r>
            <a:endParaRPr sz="1400" dirty="0">
              <a:latin typeface="Questrial"/>
              <a:ea typeface="Questrial"/>
              <a:cs typeface="Questrial"/>
              <a:sym typeface="Questrial"/>
            </a:endParaRPr>
          </a:p>
          <a:p>
            <a:pPr marL="914400" lvl="0" indent="0" algn="l" rtl="0">
              <a:lnSpc>
                <a:spcPct val="90000"/>
              </a:lnSpc>
              <a:spcBef>
                <a:spcPts val="0"/>
              </a:spcBef>
              <a:spcAft>
                <a:spcPts val="0"/>
              </a:spcAft>
              <a:buClr>
                <a:schemeClr val="dk1"/>
              </a:buClr>
              <a:buSzPts val="1100"/>
              <a:buFont typeface="Arial"/>
              <a:buNone/>
            </a:pPr>
            <a:endParaRPr sz="1400" dirty="0">
              <a:latin typeface="Questrial"/>
              <a:ea typeface="Questrial"/>
              <a:cs typeface="Questrial"/>
              <a:sym typeface="Questrial"/>
            </a:endParaRPr>
          </a:p>
          <a:p>
            <a:pPr marL="457200" lvl="0" indent="-317500" algn="l" rtl="0">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so THEY do  their work more effectively</a:t>
            </a:r>
            <a:endParaRPr sz="1400" dirty="0">
              <a:solidFill>
                <a:schemeClr val="dk2"/>
              </a:solidFill>
              <a:latin typeface="Questrial"/>
              <a:ea typeface="Questrial"/>
              <a:cs typeface="Questrial"/>
              <a:sym typeface="Questrial"/>
            </a:endParaRPr>
          </a:p>
          <a:p>
            <a:pPr marL="457200" lvl="0" indent="-317500" algn="l" rtl="0">
              <a:spcBef>
                <a:spcPts val="0"/>
              </a:spcBef>
              <a:spcAft>
                <a:spcPts val="0"/>
              </a:spcAft>
              <a:buClr>
                <a:schemeClr val="dk2"/>
              </a:buClr>
              <a:buSzPts val="1400"/>
              <a:buFont typeface="Questrial"/>
              <a:buChar char="●"/>
            </a:pPr>
            <a:r>
              <a:rPr lang="en-US" sz="1400" dirty="0" err="1">
                <a:solidFill>
                  <a:schemeClr val="dk2"/>
                </a:solidFill>
                <a:latin typeface="Questrial"/>
                <a:ea typeface="Questrial"/>
                <a:cs typeface="Questrial"/>
                <a:sym typeface="Questrial"/>
              </a:rPr>
              <a:t>Calli</a:t>
            </a:r>
            <a:r>
              <a:rPr lang="en-US" sz="1400" dirty="0">
                <a:solidFill>
                  <a:schemeClr val="dk2"/>
                </a:solidFill>
                <a:latin typeface="Questrial"/>
                <a:ea typeface="Questrial"/>
                <a:cs typeface="Questrial"/>
                <a:sym typeface="Questrial"/>
              </a:rPr>
              <a:t>, concentrated 8-10xs makes our water 10xs more effective</a:t>
            </a:r>
            <a:endParaRPr sz="1400" dirty="0">
              <a:solidFill>
                <a:schemeClr val="dk2"/>
              </a:solidFill>
              <a:latin typeface="Questrial"/>
              <a:ea typeface="Questrial"/>
              <a:cs typeface="Questrial"/>
              <a:sym typeface="Questrial"/>
            </a:endParaRPr>
          </a:p>
          <a:p>
            <a:pPr marL="457200" lvl="0" indent="-317500" algn="l" rtl="0">
              <a:spcBef>
                <a:spcPts val="0"/>
              </a:spcBef>
              <a:spcAft>
                <a:spcPts val="0"/>
              </a:spcAft>
              <a:buClr>
                <a:schemeClr val="dk2"/>
              </a:buClr>
              <a:buSzPts val="1400"/>
              <a:buFont typeface="Questrial"/>
              <a:buChar char="●"/>
            </a:pPr>
            <a:r>
              <a:rPr lang="en-US" sz="1400" dirty="0" err="1">
                <a:solidFill>
                  <a:schemeClr val="dk2"/>
                </a:solidFill>
                <a:latin typeface="Questrial"/>
                <a:ea typeface="Questrial"/>
                <a:cs typeface="Questrial"/>
                <a:sym typeface="Questrial"/>
              </a:rPr>
              <a:t>Calli</a:t>
            </a:r>
            <a:r>
              <a:rPr lang="en-US" sz="1400" dirty="0">
                <a:solidFill>
                  <a:schemeClr val="dk2"/>
                </a:solidFill>
                <a:latin typeface="Questrial"/>
                <a:ea typeface="Questrial"/>
                <a:cs typeface="Questrial"/>
                <a:sym typeface="Questrial"/>
              </a:rPr>
              <a:t> is a natural delicious Daily detox </a:t>
            </a:r>
            <a:endParaRPr sz="1400" dirty="0">
              <a:solidFill>
                <a:schemeClr val="dk2"/>
              </a:solidFill>
              <a:latin typeface="Questrial"/>
              <a:ea typeface="Questrial"/>
              <a:cs typeface="Questrial"/>
              <a:sym typeface="Questrial"/>
            </a:endParaRPr>
          </a:p>
          <a:p>
            <a:pPr marL="457200" lvl="0" indent="-317500" algn="l" rtl="0">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no stimulants, no stressful cleanses </a:t>
            </a:r>
            <a:endParaRPr sz="1400" dirty="0">
              <a:solidFill>
                <a:schemeClr val="dk2"/>
              </a:solidFill>
              <a:latin typeface="Questrial"/>
              <a:ea typeface="Questrial"/>
              <a:cs typeface="Questrial"/>
              <a:sym typeface="Questrial"/>
            </a:endParaRPr>
          </a:p>
          <a:p>
            <a:pPr marL="457200" lvl="0" indent="-317500" algn="l" rtl="0">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1 </a:t>
            </a:r>
            <a:r>
              <a:rPr lang="en-US" sz="1400" dirty="0" err="1">
                <a:solidFill>
                  <a:schemeClr val="dk2"/>
                </a:solidFill>
                <a:latin typeface="Questrial"/>
                <a:ea typeface="Questrial"/>
                <a:cs typeface="Questrial"/>
                <a:sym typeface="Questrial"/>
              </a:rPr>
              <a:t>pkg</a:t>
            </a:r>
            <a:r>
              <a:rPr lang="en-US" sz="1400" dirty="0">
                <a:solidFill>
                  <a:schemeClr val="dk2"/>
                </a:solidFill>
                <a:latin typeface="Questrial"/>
                <a:ea typeface="Questrial"/>
                <a:cs typeface="Questrial"/>
                <a:sym typeface="Questrial"/>
              </a:rPr>
              <a:t>- tea bag - steeped in 8 cups of water. makes 8 delicious cups of </a:t>
            </a:r>
            <a:r>
              <a:rPr lang="en-US" sz="1400" dirty="0" err="1">
                <a:solidFill>
                  <a:schemeClr val="dk2"/>
                </a:solidFill>
                <a:latin typeface="Questrial"/>
                <a:ea typeface="Questrial"/>
                <a:cs typeface="Questrial"/>
                <a:sym typeface="Questrial"/>
              </a:rPr>
              <a:t>Calli</a:t>
            </a:r>
            <a:r>
              <a:rPr lang="en-US" sz="1400" dirty="0">
                <a:solidFill>
                  <a:schemeClr val="dk2"/>
                </a:solidFill>
                <a:latin typeface="Questrial"/>
                <a:ea typeface="Questrial"/>
                <a:cs typeface="Questrial"/>
                <a:sym typeface="Questrial"/>
              </a:rPr>
              <a:t> to enjoy drinking all day long  </a:t>
            </a:r>
            <a:endParaRPr sz="1400" dirty="0">
              <a:solidFill>
                <a:schemeClr val="dk2"/>
              </a:solidFill>
              <a:latin typeface="Questrial"/>
              <a:ea typeface="Questrial"/>
              <a:cs typeface="Questrial"/>
              <a:sym typeface="Questrial"/>
            </a:endParaRPr>
          </a:p>
          <a:p>
            <a:pPr marL="457200" lvl="0" indent="-317500" algn="l" rtl="0">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You gain that mental clarity, calm energy, </a:t>
            </a:r>
            <a:r>
              <a:rPr lang="en-US" sz="1400" dirty="0" err="1">
                <a:solidFill>
                  <a:schemeClr val="dk2"/>
                </a:solidFill>
                <a:latin typeface="Questrial"/>
                <a:ea typeface="Questrial"/>
                <a:cs typeface="Questrial"/>
                <a:sym typeface="Questrial"/>
              </a:rPr>
              <a:t>vitaly</a:t>
            </a:r>
            <a:r>
              <a:rPr lang="en-US" sz="1400" dirty="0">
                <a:solidFill>
                  <a:schemeClr val="dk2"/>
                </a:solidFill>
                <a:latin typeface="Questrial"/>
                <a:ea typeface="Questrial"/>
                <a:cs typeface="Questrial"/>
                <a:sym typeface="Questrial"/>
              </a:rPr>
              <a:t> health all thru the day</a:t>
            </a:r>
            <a:endParaRPr sz="1400" dirty="0">
              <a:solidFill>
                <a:schemeClr val="dk2"/>
              </a:solidFill>
              <a:latin typeface="Questrial"/>
              <a:ea typeface="Questrial"/>
              <a:cs typeface="Questrial"/>
              <a:sym typeface="Questrial"/>
            </a:endParaRPr>
          </a:p>
          <a:p>
            <a:pPr marL="457200" lvl="0" indent="-317500" algn="l" rtl="0">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no need for stimulants to get the day going and for those slumps., and NO WITHDRAWLS. </a:t>
            </a:r>
            <a:endParaRPr sz="1400" dirty="0">
              <a:solidFill>
                <a:schemeClr val="dk2"/>
              </a:solidFill>
              <a:latin typeface="Questrial"/>
              <a:ea typeface="Questrial"/>
              <a:cs typeface="Questrial"/>
              <a:sym typeface="Questrial"/>
            </a:endParaRPr>
          </a:p>
          <a:p>
            <a:pPr marL="457200" lvl="0" indent="-317500" algn="l" rtl="0">
              <a:spcBef>
                <a:spcPts val="0"/>
              </a:spcBef>
              <a:spcAft>
                <a:spcPts val="0"/>
              </a:spcAft>
              <a:buClr>
                <a:schemeClr val="dk2"/>
              </a:buClr>
              <a:buSzPts val="1400"/>
              <a:buFont typeface="Questrial"/>
              <a:buChar char="●"/>
            </a:pPr>
            <a:r>
              <a:rPr lang="en-US" sz="1400" dirty="0" err="1">
                <a:solidFill>
                  <a:schemeClr val="dk2"/>
                </a:solidFill>
                <a:latin typeface="Questrial"/>
                <a:ea typeface="Questrial"/>
                <a:cs typeface="Questrial"/>
                <a:sym typeface="Questrial"/>
              </a:rPr>
              <a:t>Calli</a:t>
            </a:r>
            <a:r>
              <a:rPr lang="en-US" sz="1400" dirty="0">
                <a:solidFill>
                  <a:schemeClr val="dk2"/>
                </a:solidFill>
                <a:latin typeface="Questrial"/>
                <a:ea typeface="Questrial"/>
                <a:cs typeface="Questrial"/>
                <a:sym typeface="Questrial"/>
              </a:rPr>
              <a:t> is 5 whole foods with the benefits of Green tea properly prepared and  combined to not have the stimulating </a:t>
            </a:r>
            <a:r>
              <a:rPr lang="en-US" sz="1400" dirty="0" err="1">
                <a:solidFill>
                  <a:schemeClr val="dk2"/>
                </a:solidFill>
                <a:latin typeface="Questrial"/>
                <a:ea typeface="Questrial"/>
                <a:cs typeface="Questrial"/>
                <a:sym typeface="Questrial"/>
              </a:rPr>
              <a:t>negataives</a:t>
            </a:r>
            <a:r>
              <a:rPr lang="en-US" sz="1400" dirty="0">
                <a:solidFill>
                  <a:schemeClr val="dk2"/>
                </a:solidFill>
                <a:latin typeface="Questrial"/>
                <a:ea typeface="Questrial"/>
                <a:cs typeface="Questrial"/>
                <a:sym typeface="Questrial"/>
              </a:rPr>
              <a:t> plus 4 more wonderful herbs</a:t>
            </a:r>
            <a:endParaRPr sz="1400" dirty="0">
              <a:solidFill>
                <a:schemeClr val="dk2"/>
              </a:solidFill>
              <a:latin typeface="Questrial"/>
              <a:ea typeface="Questrial"/>
              <a:cs typeface="Questrial"/>
              <a:sym typeface="Questrial"/>
            </a:endParaRPr>
          </a:p>
          <a:p>
            <a:pPr marL="457200" lvl="0" indent="-317500" algn="l" rtl="0">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for only $1.10 pkg. that 13 cents a cup.  </a:t>
            </a:r>
            <a:endParaRPr sz="1400" dirty="0">
              <a:solidFill>
                <a:schemeClr val="dk2"/>
              </a:solidFill>
              <a:latin typeface="Questrial"/>
              <a:ea typeface="Questrial"/>
              <a:cs typeface="Questrial"/>
              <a:sym typeface="Questrial"/>
            </a:endParaRPr>
          </a:p>
          <a:p>
            <a:pPr marL="457200" lvl="0" indent="-317500" algn="l" rtl="0">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Make your 8 cups stronger as time goes on with 1,2,3,4 or more </a:t>
            </a:r>
            <a:r>
              <a:rPr lang="en-US" sz="1400" dirty="0" err="1">
                <a:solidFill>
                  <a:schemeClr val="dk2"/>
                </a:solidFill>
                <a:latin typeface="Questrial"/>
                <a:ea typeface="Questrial"/>
                <a:cs typeface="Questrial"/>
                <a:sym typeface="Questrial"/>
              </a:rPr>
              <a:t>pkgs</a:t>
            </a:r>
            <a:r>
              <a:rPr lang="en-US" sz="1400" dirty="0">
                <a:solidFill>
                  <a:schemeClr val="dk2"/>
                </a:solidFill>
                <a:latin typeface="Questrial"/>
                <a:ea typeface="Questrial"/>
                <a:cs typeface="Questrial"/>
                <a:sym typeface="Questrial"/>
              </a:rPr>
              <a:t> of </a:t>
            </a:r>
            <a:r>
              <a:rPr lang="en-US" sz="1400" dirty="0" err="1">
                <a:solidFill>
                  <a:schemeClr val="dk2"/>
                </a:solidFill>
                <a:latin typeface="Questrial"/>
                <a:ea typeface="Questrial"/>
                <a:cs typeface="Questrial"/>
                <a:sym typeface="Questrial"/>
              </a:rPr>
              <a:t>Callia</a:t>
            </a:r>
            <a:r>
              <a:rPr lang="en-US" sz="1400" dirty="0">
                <a:solidFill>
                  <a:schemeClr val="dk2"/>
                </a:solidFill>
                <a:latin typeface="Questrial"/>
                <a:ea typeface="Questrial"/>
                <a:cs typeface="Questrial"/>
                <a:sym typeface="Questrial"/>
              </a:rPr>
              <a:t> day in your 8-12 cups  water….it’s food, you can’t eat too much.</a:t>
            </a:r>
            <a:endParaRPr sz="1400" dirty="0">
              <a:solidFill>
                <a:schemeClr val="dk2"/>
              </a:solidFill>
              <a:latin typeface="Questrial"/>
              <a:ea typeface="Questrial"/>
              <a:cs typeface="Questrial"/>
              <a:sym typeface="Questrial"/>
            </a:endParaRPr>
          </a:p>
          <a:p>
            <a:pPr marL="457200" lvl="0" indent="-317500" algn="l" rtl="0">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But at least start with 1 pkg. in 8 cups.</a:t>
            </a:r>
            <a:endParaRPr sz="1400" dirty="0">
              <a:solidFill>
                <a:schemeClr val="dk2"/>
              </a:solidFill>
              <a:latin typeface="Questrial"/>
              <a:ea typeface="Questrial"/>
              <a:cs typeface="Questrial"/>
              <a:sym typeface="Questrial"/>
            </a:endParaRPr>
          </a:p>
          <a:p>
            <a:pPr marL="457200" lvl="0" indent="0" algn="l" rtl="0">
              <a:spcBef>
                <a:spcPts val="1600"/>
              </a:spcBef>
              <a:spcAft>
                <a:spcPts val="0"/>
              </a:spcAft>
              <a:buNone/>
            </a:pPr>
            <a:endParaRPr sz="1400" dirty="0">
              <a:solidFill>
                <a:schemeClr val="dk2"/>
              </a:solidFill>
              <a:latin typeface="Questrial"/>
              <a:ea typeface="Questrial"/>
              <a:cs typeface="Questrial"/>
              <a:sym typeface="Questrial"/>
            </a:endParaRPr>
          </a:p>
          <a:p>
            <a:pPr marL="457200" lvl="0" indent="0" algn="l" rtl="0">
              <a:spcBef>
                <a:spcPts val="1600"/>
              </a:spcBef>
              <a:spcAft>
                <a:spcPts val="0"/>
              </a:spcAft>
              <a:buNone/>
            </a:pPr>
            <a:r>
              <a:rPr lang="en-US" sz="1400" dirty="0">
                <a:solidFill>
                  <a:schemeClr val="dk2"/>
                </a:solidFill>
                <a:latin typeface="Questrial"/>
                <a:ea typeface="Questrial"/>
                <a:cs typeface="Questrial"/>
                <a:sym typeface="Questrial"/>
              </a:rPr>
              <a:t> </a:t>
            </a:r>
            <a:endParaRPr sz="1400" dirty="0">
              <a:solidFill>
                <a:schemeClr val="dk2"/>
              </a:solidFill>
              <a:latin typeface="Questrial"/>
              <a:ea typeface="Questrial"/>
              <a:cs typeface="Questrial"/>
              <a:sym typeface="Questrial"/>
            </a:endParaRPr>
          </a:p>
          <a:p>
            <a:pPr marL="457200" lvl="0" indent="0" algn="l" rtl="0">
              <a:spcBef>
                <a:spcPts val="1600"/>
              </a:spcBef>
              <a:spcAft>
                <a:spcPts val="0"/>
              </a:spcAft>
              <a:buNone/>
            </a:pPr>
            <a:endParaRPr sz="1400" dirty="0">
              <a:solidFill>
                <a:schemeClr val="dk2"/>
              </a:solidFill>
              <a:latin typeface="Questrial"/>
              <a:ea typeface="Questrial"/>
              <a:cs typeface="Questrial"/>
              <a:sym typeface="Questrial"/>
            </a:endParaRPr>
          </a:p>
          <a:p>
            <a:pPr marL="0" lvl="0" indent="0" algn="l" rtl="0">
              <a:lnSpc>
                <a:spcPct val="90000"/>
              </a:lnSpc>
              <a:spcBef>
                <a:spcPts val="1600"/>
              </a:spcBef>
              <a:spcAft>
                <a:spcPts val="0"/>
              </a:spcAft>
              <a:buNone/>
            </a:pPr>
            <a:endParaRPr sz="1400" dirty="0">
              <a:solidFill>
                <a:srgbClr val="000000"/>
              </a:solidFill>
              <a:latin typeface="Questrial"/>
              <a:ea typeface="Questrial"/>
              <a:cs typeface="Questrial"/>
              <a:sym typeface="Questrial"/>
            </a:endParaRPr>
          </a:p>
          <a:p>
            <a:pPr marL="0" lvl="0" indent="0" algn="l" rtl="0">
              <a:lnSpc>
                <a:spcPct val="90000"/>
              </a:lnSpc>
              <a:spcBef>
                <a:spcPts val="1200"/>
              </a:spcBef>
              <a:spcAft>
                <a:spcPts val="0"/>
              </a:spcAft>
              <a:buNone/>
            </a:pPr>
            <a:endParaRPr dirty="0">
              <a:solidFill>
                <a:srgbClr val="000000"/>
              </a:solidFill>
            </a:endParaRPr>
          </a:p>
        </p:txBody>
      </p:sp>
      <p:sp>
        <p:nvSpPr>
          <p:cNvPr id="590" name="Google Shape;590;g3fb4770c8a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3fb4770c8a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3fb4770c8a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dirty="0">
                <a:solidFill>
                  <a:schemeClr val="dk2"/>
                </a:solidFill>
                <a:latin typeface="Questrial"/>
                <a:ea typeface="Questrial"/>
                <a:cs typeface="Questrial"/>
                <a:sym typeface="Questrial"/>
              </a:rPr>
              <a:t>4. CLEANSE: ALSO WITH </a:t>
            </a:r>
            <a:r>
              <a:rPr lang="en-US" sz="1400" b="1" i="1" dirty="0">
                <a:solidFill>
                  <a:schemeClr val="dk2"/>
                </a:solidFill>
                <a:latin typeface="Questrial"/>
                <a:ea typeface="Questrial"/>
                <a:cs typeface="Questrial"/>
                <a:sym typeface="Questrial"/>
              </a:rPr>
              <a:t>Fortune Delight</a:t>
            </a:r>
            <a:endParaRPr sz="1400" b="1" i="1" dirty="0">
              <a:solidFill>
                <a:schemeClr val="dk2"/>
              </a:solidFill>
              <a:latin typeface="Questrial"/>
              <a:ea typeface="Questrial"/>
              <a:cs typeface="Questrial"/>
              <a:sym typeface="Questrial"/>
            </a:endParaRPr>
          </a:p>
          <a:p>
            <a:pPr marL="0" lvl="0" indent="0" algn="l" rtl="0">
              <a:lnSpc>
                <a:spcPct val="90000"/>
              </a:lnSpc>
              <a:spcBef>
                <a:spcPts val="1200"/>
              </a:spcBef>
              <a:spcAft>
                <a:spcPts val="0"/>
              </a:spcAft>
              <a:buNone/>
            </a:pPr>
            <a:r>
              <a:rPr lang="en-US" sz="1400" b="1" dirty="0">
                <a:solidFill>
                  <a:schemeClr val="dk2"/>
                </a:solidFill>
                <a:latin typeface="Questrial"/>
                <a:ea typeface="Questrial"/>
                <a:cs typeface="Questrial"/>
                <a:sym typeface="Questrial"/>
              </a:rPr>
              <a:t>Fortune Delight cleanses SPECIFICALLY</a:t>
            </a:r>
            <a:endParaRPr sz="1400" b="1" dirty="0">
              <a:solidFill>
                <a:schemeClr val="dk2"/>
              </a:solidFill>
              <a:latin typeface="Questrial"/>
              <a:ea typeface="Questrial"/>
              <a:cs typeface="Questrial"/>
              <a:sym typeface="Questrial"/>
            </a:endParaRPr>
          </a:p>
          <a:p>
            <a:pPr marL="457200" lvl="0" indent="-317500" algn="l" rtl="0">
              <a:lnSpc>
                <a:spcPct val="90000"/>
              </a:lnSpc>
              <a:spcBef>
                <a:spcPts val="120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Anything connected to the digestive system</a:t>
            </a:r>
            <a:endParaRPr sz="1400" dirty="0">
              <a:solidFill>
                <a:schemeClr val="dk2"/>
              </a:solidFill>
              <a:latin typeface="Questrial"/>
              <a:ea typeface="Questrial"/>
              <a:cs typeface="Questrial"/>
              <a:sym typeface="Questrial"/>
            </a:endParaRPr>
          </a:p>
          <a:p>
            <a:pPr marL="457200" lvl="0" indent="-317500" algn="l" rtl="0">
              <a:lnSpc>
                <a:spcPct val="90000"/>
              </a:lnSpc>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Cleanses with powerful antioxidants </a:t>
            </a:r>
            <a:endParaRPr sz="1400" dirty="0">
              <a:solidFill>
                <a:schemeClr val="dk2"/>
              </a:solidFill>
              <a:latin typeface="Questrial"/>
              <a:ea typeface="Questrial"/>
              <a:cs typeface="Questrial"/>
              <a:sym typeface="Questrial"/>
            </a:endParaRPr>
          </a:p>
          <a:p>
            <a:pPr marL="457200" lvl="0" indent="-317500" algn="l" rtl="0">
              <a:lnSpc>
                <a:spcPct val="90000"/>
              </a:lnSpc>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Flushes fat</a:t>
            </a:r>
            <a:endParaRPr sz="1400" dirty="0">
              <a:solidFill>
                <a:schemeClr val="dk2"/>
              </a:solidFill>
              <a:latin typeface="Questrial"/>
              <a:ea typeface="Questrial"/>
              <a:cs typeface="Questrial"/>
              <a:sym typeface="Questrial"/>
            </a:endParaRPr>
          </a:p>
          <a:p>
            <a:pPr marL="457200" lvl="0" indent="-317500" algn="l" rtl="0">
              <a:lnSpc>
                <a:spcPct val="90000"/>
              </a:lnSpc>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You can add this to your </a:t>
            </a:r>
            <a:r>
              <a:rPr lang="en-US" sz="1400" dirty="0" err="1">
                <a:solidFill>
                  <a:schemeClr val="dk2"/>
                </a:solidFill>
                <a:latin typeface="Questrial"/>
                <a:ea typeface="Questrial"/>
                <a:cs typeface="Questrial"/>
                <a:sym typeface="Questrial"/>
              </a:rPr>
              <a:t>Calli</a:t>
            </a:r>
            <a:r>
              <a:rPr lang="en-US" sz="1400" dirty="0">
                <a:solidFill>
                  <a:schemeClr val="dk2"/>
                </a:solidFill>
                <a:latin typeface="Questrial"/>
                <a:ea typeface="Questrial"/>
                <a:cs typeface="Questrial"/>
                <a:sym typeface="Questrial"/>
              </a:rPr>
              <a:t> and enjoy thru the day</a:t>
            </a:r>
            <a:endParaRPr sz="1400" dirty="0">
              <a:solidFill>
                <a:schemeClr val="dk2"/>
              </a:solidFill>
              <a:latin typeface="Questrial"/>
              <a:ea typeface="Questrial"/>
              <a:cs typeface="Questrial"/>
              <a:sym typeface="Questrial"/>
            </a:endParaRPr>
          </a:p>
          <a:p>
            <a:pPr marL="457200" lvl="0" indent="-317500" algn="l" rtl="0">
              <a:lnSpc>
                <a:spcPct val="90000"/>
              </a:lnSpc>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or make this instant beverage in 1 quart of water</a:t>
            </a:r>
            <a:endParaRPr sz="1400" dirty="0">
              <a:solidFill>
                <a:schemeClr val="dk2"/>
              </a:solidFill>
              <a:latin typeface="Questrial"/>
              <a:ea typeface="Questrial"/>
              <a:cs typeface="Questrial"/>
              <a:sym typeface="Questrial"/>
            </a:endParaRPr>
          </a:p>
          <a:p>
            <a:pPr marL="457200" lvl="0" indent="-317500" algn="l" rtl="0">
              <a:lnSpc>
                <a:spcPct val="90000"/>
              </a:lnSpc>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or add to your smoothies or even out of the pkg.</a:t>
            </a:r>
            <a:endParaRPr sz="1400" dirty="0">
              <a:solidFill>
                <a:schemeClr val="dk2"/>
              </a:solidFill>
              <a:latin typeface="Questrial"/>
              <a:ea typeface="Questrial"/>
              <a:cs typeface="Questrial"/>
              <a:sym typeface="Questrial"/>
            </a:endParaRPr>
          </a:p>
          <a:p>
            <a:pPr marL="457200" lvl="0" indent="-317500" algn="l" rtl="0">
              <a:lnSpc>
                <a:spcPct val="90000"/>
              </a:lnSpc>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5 foods  again for $1.00 / 1 quart</a:t>
            </a:r>
            <a:endParaRPr sz="1400" dirty="0">
              <a:solidFill>
                <a:schemeClr val="dk2"/>
              </a:solidFill>
              <a:latin typeface="Questrial"/>
              <a:ea typeface="Questrial"/>
              <a:cs typeface="Questrial"/>
              <a:sym typeface="Questrial"/>
            </a:endParaRPr>
          </a:p>
          <a:p>
            <a:pPr marL="0" lvl="0" indent="0" algn="l" rtl="0">
              <a:lnSpc>
                <a:spcPct val="90000"/>
              </a:lnSpc>
              <a:spcBef>
                <a:spcPts val="1200"/>
              </a:spcBef>
              <a:spcAft>
                <a:spcPts val="0"/>
              </a:spcAft>
              <a:buNone/>
            </a:pPr>
            <a:r>
              <a:rPr lang="en-US" sz="1400" b="1" dirty="0">
                <a:solidFill>
                  <a:schemeClr val="dk2"/>
                </a:solidFill>
                <a:latin typeface="Questrial"/>
                <a:ea typeface="Questrial"/>
                <a:cs typeface="Questrial"/>
                <a:sym typeface="Questrial"/>
              </a:rPr>
              <a:t>Also a great sport drink</a:t>
            </a:r>
            <a:endParaRPr sz="1400" b="1" dirty="0">
              <a:solidFill>
                <a:schemeClr val="dk2"/>
              </a:solidFill>
              <a:latin typeface="Questrial"/>
              <a:ea typeface="Questrial"/>
              <a:cs typeface="Questrial"/>
              <a:sym typeface="Questrial"/>
            </a:endParaRPr>
          </a:p>
          <a:p>
            <a:pPr marL="457200" lvl="0" indent="-317500" algn="l" rtl="0">
              <a:lnSpc>
                <a:spcPct val="90000"/>
              </a:lnSpc>
              <a:spcBef>
                <a:spcPts val="120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Super hydrating, </a:t>
            </a:r>
            <a:endParaRPr sz="1400" dirty="0">
              <a:solidFill>
                <a:schemeClr val="dk2"/>
              </a:solidFill>
              <a:latin typeface="Questrial"/>
              <a:ea typeface="Questrial"/>
              <a:cs typeface="Questrial"/>
              <a:sym typeface="Questrial"/>
            </a:endParaRPr>
          </a:p>
          <a:p>
            <a:pPr marL="457200" lvl="0" indent="-317500" algn="l" rtl="0">
              <a:lnSpc>
                <a:spcPct val="90000"/>
              </a:lnSpc>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helps you handle heat and cold</a:t>
            </a:r>
            <a:endParaRPr sz="1400" dirty="0">
              <a:solidFill>
                <a:schemeClr val="dk2"/>
              </a:solidFill>
              <a:latin typeface="Questrial"/>
              <a:ea typeface="Questrial"/>
              <a:cs typeface="Questrial"/>
              <a:sym typeface="Questrial"/>
            </a:endParaRPr>
          </a:p>
          <a:p>
            <a:pPr marL="457200" lvl="0" indent="-317500" algn="l" rtl="0">
              <a:lnSpc>
                <a:spcPct val="90000"/>
              </a:lnSpc>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helps you hold onto your electrolytes when exercising</a:t>
            </a:r>
            <a:endParaRPr sz="1400" dirty="0">
              <a:solidFill>
                <a:schemeClr val="dk2"/>
              </a:solidFill>
              <a:latin typeface="Questrial"/>
              <a:ea typeface="Questrial"/>
              <a:cs typeface="Questrial"/>
              <a:sym typeface="Questrial"/>
            </a:endParaRPr>
          </a:p>
          <a:p>
            <a:pPr marL="457200" lvl="0" indent="-317500" algn="l" rtl="0">
              <a:lnSpc>
                <a:spcPct val="90000"/>
              </a:lnSpc>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Removes acid buildup in muscles- so goodbye sore muscles.</a:t>
            </a:r>
            <a:endParaRPr sz="1400" dirty="0">
              <a:solidFill>
                <a:schemeClr val="dk2"/>
              </a:solidFill>
              <a:latin typeface="Questrial"/>
              <a:ea typeface="Questrial"/>
              <a:cs typeface="Questrial"/>
              <a:sym typeface="Questrial"/>
            </a:endParaRPr>
          </a:p>
          <a:p>
            <a:pPr marL="0" lvl="0" indent="0" algn="l" rtl="0">
              <a:lnSpc>
                <a:spcPct val="90000"/>
              </a:lnSpc>
              <a:spcBef>
                <a:spcPts val="1200"/>
              </a:spcBef>
              <a:spcAft>
                <a:spcPts val="0"/>
              </a:spcAft>
              <a:buNone/>
            </a:pPr>
            <a:r>
              <a:rPr lang="en-US" sz="1400" dirty="0">
                <a:solidFill>
                  <a:schemeClr val="dk2"/>
                </a:solidFill>
                <a:latin typeface="Questrial"/>
                <a:ea typeface="Questrial"/>
                <a:cs typeface="Questrial"/>
                <a:sym typeface="Questrial"/>
              </a:rPr>
              <a:t>So many people struggle with sodas &amp; sport  drinks</a:t>
            </a:r>
            <a:endParaRPr sz="1400" dirty="0">
              <a:solidFill>
                <a:schemeClr val="dk2"/>
              </a:solidFill>
              <a:latin typeface="Questrial"/>
              <a:ea typeface="Questrial"/>
              <a:cs typeface="Questrial"/>
              <a:sym typeface="Questrial"/>
            </a:endParaRPr>
          </a:p>
          <a:p>
            <a:pPr marL="457200" lvl="0" indent="-317500" algn="l" rtl="0">
              <a:lnSpc>
                <a:spcPct val="90000"/>
              </a:lnSpc>
              <a:spcBef>
                <a:spcPts val="120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The </a:t>
            </a:r>
            <a:r>
              <a:rPr lang="en-US" sz="1400" u="sng" dirty="0">
                <a:solidFill>
                  <a:schemeClr val="dk2"/>
                </a:solidFill>
                <a:latin typeface="Questrial"/>
                <a:ea typeface="Questrial"/>
                <a:cs typeface="Questrial"/>
                <a:sym typeface="Questrial"/>
              </a:rPr>
              <a:t>need and</a:t>
            </a:r>
            <a:r>
              <a:rPr lang="en-US" sz="1400" dirty="0">
                <a:solidFill>
                  <a:schemeClr val="dk2"/>
                </a:solidFill>
                <a:latin typeface="Questrial"/>
                <a:ea typeface="Questrial"/>
                <a:cs typeface="Questrial"/>
                <a:sym typeface="Questrial"/>
              </a:rPr>
              <a:t> for these drinks quietly disappears, no </a:t>
            </a:r>
            <a:r>
              <a:rPr lang="en-US" sz="1400" dirty="0" err="1">
                <a:solidFill>
                  <a:schemeClr val="dk2"/>
                </a:solidFill>
                <a:latin typeface="Questrial"/>
                <a:ea typeface="Questrial"/>
                <a:cs typeface="Questrial"/>
                <a:sym typeface="Questrial"/>
              </a:rPr>
              <a:t>withdrawls</a:t>
            </a:r>
            <a:endParaRPr sz="1400" dirty="0">
              <a:solidFill>
                <a:schemeClr val="dk2"/>
              </a:solidFill>
              <a:latin typeface="Questrial"/>
              <a:ea typeface="Questrial"/>
              <a:cs typeface="Questrial"/>
              <a:sym typeface="Questrial"/>
            </a:endParaRPr>
          </a:p>
          <a:p>
            <a:pPr marL="457200" lvl="0" indent="-317500" algn="l" rtl="0">
              <a:lnSpc>
                <a:spcPct val="90000"/>
              </a:lnSpc>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You feel </a:t>
            </a:r>
            <a:r>
              <a:rPr lang="en-US" sz="1400" dirty="0" err="1">
                <a:solidFill>
                  <a:schemeClr val="dk2"/>
                </a:solidFill>
                <a:latin typeface="Questrial"/>
                <a:ea typeface="Questrial"/>
                <a:cs typeface="Questrial"/>
                <a:sym typeface="Questrial"/>
              </a:rPr>
              <a:t>sooooo</a:t>
            </a:r>
            <a:r>
              <a:rPr lang="en-US" sz="1400" dirty="0">
                <a:solidFill>
                  <a:schemeClr val="dk2"/>
                </a:solidFill>
                <a:latin typeface="Questrial"/>
                <a:ea typeface="Questrial"/>
                <a:cs typeface="Questrial"/>
                <a:sym typeface="Questrial"/>
              </a:rPr>
              <a:t> much better!</a:t>
            </a:r>
            <a:endParaRPr sz="1400" dirty="0">
              <a:solidFill>
                <a:schemeClr val="dk2"/>
              </a:solidFill>
              <a:latin typeface="Questrial"/>
              <a:ea typeface="Questrial"/>
              <a:cs typeface="Questrial"/>
              <a:sym typeface="Questrial"/>
            </a:endParaRPr>
          </a:p>
          <a:p>
            <a:pPr marL="457200" lvl="0" indent="-317500" algn="l" rtl="0">
              <a:lnSpc>
                <a:spcPct val="90000"/>
              </a:lnSpc>
              <a:spcBef>
                <a:spcPts val="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Nothing satisfies thirst like Fortune Delight!</a:t>
            </a:r>
            <a:endParaRPr sz="1400" dirty="0">
              <a:solidFill>
                <a:schemeClr val="dk2"/>
              </a:solidFill>
              <a:latin typeface="Questrial"/>
              <a:ea typeface="Questrial"/>
              <a:cs typeface="Questrial"/>
              <a:sym typeface="Questrial"/>
            </a:endParaRPr>
          </a:p>
          <a:p>
            <a:pPr marL="0" lvl="0" indent="0" algn="l" rtl="0">
              <a:lnSpc>
                <a:spcPct val="115000"/>
              </a:lnSpc>
              <a:spcBef>
                <a:spcPts val="700"/>
              </a:spcBef>
              <a:spcAft>
                <a:spcPts val="0"/>
              </a:spcAft>
              <a:buNone/>
            </a:pPr>
            <a:endParaRPr sz="1400" dirty="0">
              <a:latin typeface="Questrial"/>
              <a:ea typeface="Questrial"/>
              <a:cs typeface="Questrial"/>
              <a:sym typeface="Questrial"/>
            </a:endParaRPr>
          </a:p>
          <a:p>
            <a:pPr marL="0" lvl="0" indent="0" algn="l" rtl="0">
              <a:spcBef>
                <a:spcPts val="1600"/>
              </a:spcBef>
              <a:spcAft>
                <a:spcPts val="0"/>
              </a:spcAft>
              <a:buClr>
                <a:schemeClr val="dk1"/>
              </a:buClr>
              <a:buSzPts val="1100"/>
              <a:buFont typeface="Arial"/>
              <a:buNone/>
            </a:pPr>
            <a:endParaRPr sz="1400" b="1" dirty="0">
              <a:solidFill>
                <a:schemeClr val="dk2"/>
              </a:solidFill>
              <a:latin typeface="Questrial"/>
              <a:ea typeface="Questrial"/>
              <a:cs typeface="Questrial"/>
              <a:sym typeface="Questrial"/>
            </a:endParaRPr>
          </a:p>
          <a:p>
            <a:pPr marL="0" lvl="0" indent="0" algn="l" rtl="0">
              <a:lnSpc>
                <a:spcPct val="90000"/>
              </a:lnSpc>
              <a:spcBef>
                <a:spcPts val="1200"/>
              </a:spcBef>
              <a:spcAft>
                <a:spcPts val="0"/>
              </a:spcAft>
              <a:buNone/>
            </a:pPr>
            <a:endParaRPr dirty="0">
              <a:solidFill>
                <a:srgbClr val="000000"/>
              </a:solidFill>
            </a:endParaRPr>
          </a:p>
        </p:txBody>
      </p:sp>
      <p:sp>
        <p:nvSpPr>
          <p:cNvPr id="598" name="Google Shape;598;g3fb4770c8a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3fb4770c8a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3fb4770c8a_0_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b="1" dirty="0">
                <a:solidFill>
                  <a:schemeClr val="dk2"/>
                </a:solidFill>
                <a:latin typeface="Questrial"/>
                <a:ea typeface="Questrial"/>
                <a:cs typeface="Questrial"/>
                <a:sym typeface="Questrial"/>
              </a:rPr>
              <a:t>5.  Finally the icing on the cake:</a:t>
            </a:r>
            <a:endParaRPr sz="1400" b="1" dirty="0">
              <a:solidFill>
                <a:schemeClr val="dk2"/>
              </a:solidFill>
              <a:latin typeface="Questrial"/>
              <a:ea typeface="Questrial"/>
              <a:cs typeface="Questrial"/>
              <a:sym typeface="Questrial"/>
            </a:endParaRPr>
          </a:p>
          <a:p>
            <a:pPr marL="0" lvl="0" indent="0" algn="l" rtl="0">
              <a:lnSpc>
                <a:spcPct val="115000"/>
              </a:lnSpc>
              <a:spcBef>
                <a:spcPts val="0"/>
              </a:spcBef>
              <a:spcAft>
                <a:spcPts val="0"/>
              </a:spcAft>
              <a:buClr>
                <a:schemeClr val="dk1"/>
              </a:buClr>
              <a:buSzPts val="1100"/>
              <a:buFont typeface="Arial"/>
              <a:buNone/>
            </a:pPr>
            <a:r>
              <a:rPr lang="en-US" sz="1400" b="1" dirty="0">
                <a:solidFill>
                  <a:schemeClr val="dk2"/>
                </a:solidFill>
                <a:latin typeface="Questrial"/>
                <a:ea typeface="Questrial"/>
                <a:cs typeface="Questrial"/>
                <a:sym typeface="Questrial"/>
              </a:rPr>
              <a:t>A Wonderful, very healthy sweet! </a:t>
            </a:r>
            <a:endParaRPr sz="1400" b="1" dirty="0">
              <a:solidFill>
                <a:schemeClr val="dk2"/>
              </a:solidFill>
              <a:latin typeface="Questrial"/>
              <a:ea typeface="Questrial"/>
              <a:cs typeface="Questrial"/>
              <a:sym typeface="Questrial"/>
            </a:endParaRPr>
          </a:p>
          <a:p>
            <a:pPr marL="0" lvl="0" indent="0" algn="l" rtl="0">
              <a:lnSpc>
                <a:spcPct val="115000"/>
              </a:lnSpc>
              <a:spcBef>
                <a:spcPts val="0"/>
              </a:spcBef>
              <a:spcAft>
                <a:spcPts val="0"/>
              </a:spcAft>
              <a:buClr>
                <a:schemeClr val="dk1"/>
              </a:buClr>
              <a:buSzPts val="1100"/>
              <a:buFont typeface="Arial"/>
              <a:buNone/>
            </a:pPr>
            <a:r>
              <a:rPr lang="en-US" sz="1400" b="1" i="1" dirty="0" err="1">
                <a:solidFill>
                  <a:schemeClr val="dk2"/>
                </a:solidFill>
                <a:latin typeface="Questrial"/>
                <a:ea typeface="Questrial"/>
                <a:cs typeface="Questrial"/>
                <a:sym typeface="Questrial"/>
              </a:rPr>
              <a:t>SunnyDew</a:t>
            </a:r>
            <a:endParaRPr sz="1400" b="1" i="1" dirty="0">
              <a:solidFill>
                <a:schemeClr val="dk2"/>
              </a:solidFill>
              <a:latin typeface="Questrial"/>
              <a:ea typeface="Questrial"/>
              <a:cs typeface="Questrial"/>
              <a:sym typeface="Questrial"/>
            </a:endParaRPr>
          </a:p>
          <a:p>
            <a:pPr marL="0" lvl="0" indent="0" algn="l" rtl="0">
              <a:lnSpc>
                <a:spcPct val="115000"/>
              </a:lnSpc>
              <a:spcBef>
                <a:spcPts val="0"/>
              </a:spcBef>
              <a:spcAft>
                <a:spcPts val="0"/>
              </a:spcAft>
              <a:buClr>
                <a:schemeClr val="dk1"/>
              </a:buClr>
              <a:buSzPts val="1100"/>
              <a:buFont typeface="Arial"/>
              <a:buNone/>
            </a:pPr>
            <a:r>
              <a:rPr lang="en-US" sz="1400" b="1" i="1" dirty="0">
                <a:solidFill>
                  <a:schemeClr val="dk2"/>
                </a:solidFill>
                <a:latin typeface="Questrial"/>
                <a:ea typeface="Questrial"/>
                <a:cs typeface="Questrial"/>
                <a:sym typeface="Questrial"/>
              </a:rPr>
              <a:t>Comes from 2 wonderful herbs: </a:t>
            </a:r>
            <a:endParaRPr sz="1400" b="1" i="1" dirty="0">
              <a:solidFill>
                <a:schemeClr val="dk2"/>
              </a:solidFill>
              <a:latin typeface="Questrial"/>
              <a:ea typeface="Questrial"/>
              <a:cs typeface="Questrial"/>
              <a:sym typeface="Questrial"/>
            </a:endParaRPr>
          </a:p>
          <a:p>
            <a:pPr marL="457200" lvl="0" indent="-317500" algn="l" rtl="0">
              <a:spcBef>
                <a:spcPts val="400"/>
              </a:spcBef>
              <a:spcAft>
                <a:spcPts val="0"/>
              </a:spcAft>
              <a:buClr>
                <a:schemeClr val="dk1"/>
              </a:buClr>
              <a:buSzPts val="1400"/>
              <a:buFont typeface="Questrial"/>
              <a:buChar char="❏"/>
            </a:pPr>
            <a:r>
              <a:rPr lang="en-US" sz="1400" b="1" dirty="0">
                <a:latin typeface="Questrial"/>
                <a:ea typeface="Questrial"/>
                <a:cs typeface="Questrial"/>
                <a:sym typeface="Questrial"/>
              </a:rPr>
              <a:t>Stevia</a:t>
            </a:r>
            <a:endParaRPr sz="1400" b="1" dirty="0">
              <a:latin typeface="Questrial"/>
              <a:ea typeface="Questrial"/>
              <a:cs typeface="Questrial"/>
              <a:sym typeface="Questrial"/>
            </a:endParaRPr>
          </a:p>
          <a:p>
            <a:pPr marL="457200" lvl="0" indent="-317500" algn="l" rtl="0">
              <a:spcBef>
                <a:spcPts val="0"/>
              </a:spcBef>
              <a:spcAft>
                <a:spcPts val="0"/>
              </a:spcAft>
              <a:buClr>
                <a:schemeClr val="dk1"/>
              </a:buClr>
              <a:buSzPts val="1400"/>
              <a:buFont typeface="Questrial"/>
              <a:buChar char="❏"/>
            </a:pPr>
            <a:r>
              <a:rPr lang="en-US" sz="1400" b="1" dirty="0">
                <a:latin typeface="Questrial"/>
                <a:ea typeface="Questrial"/>
                <a:cs typeface="Questrial"/>
                <a:sym typeface="Questrial"/>
              </a:rPr>
              <a:t>Chrysanthemum</a:t>
            </a:r>
            <a:endParaRPr sz="1400" b="1" dirty="0">
              <a:latin typeface="Questrial"/>
              <a:ea typeface="Questrial"/>
              <a:cs typeface="Questrial"/>
              <a:sym typeface="Questrial"/>
            </a:endParaRPr>
          </a:p>
          <a:p>
            <a:pPr marL="0" lvl="0" indent="0" algn="l" rtl="0">
              <a:spcBef>
                <a:spcPts val="600"/>
              </a:spcBef>
              <a:spcAft>
                <a:spcPts val="0"/>
              </a:spcAft>
              <a:buNone/>
            </a:pPr>
            <a:r>
              <a:rPr lang="en-US" sz="1400" dirty="0">
                <a:solidFill>
                  <a:schemeClr val="dk2"/>
                </a:solidFill>
                <a:latin typeface="Questrial"/>
                <a:ea typeface="Questrial"/>
                <a:cs typeface="Questrial"/>
                <a:sym typeface="Questrial"/>
              </a:rPr>
              <a:t>These amazing delicious little drops of </a:t>
            </a:r>
            <a:r>
              <a:rPr lang="en-US" sz="1400" dirty="0" err="1">
                <a:solidFill>
                  <a:schemeClr val="dk2"/>
                </a:solidFill>
                <a:latin typeface="Questrial"/>
                <a:ea typeface="Questrial"/>
                <a:cs typeface="Questrial"/>
                <a:sym typeface="Questrial"/>
              </a:rPr>
              <a:t>Sunnydew</a:t>
            </a:r>
            <a:r>
              <a:rPr lang="en-US" sz="1400" dirty="0">
                <a:solidFill>
                  <a:schemeClr val="dk2"/>
                </a:solidFill>
                <a:latin typeface="Questrial"/>
                <a:ea typeface="Questrial"/>
                <a:cs typeface="Questrial"/>
                <a:sym typeface="Questrial"/>
              </a:rPr>
              <a:t> give support to our Blood sugar and blood pressure </a:t>
            </a:r>
            <a:endParaRPr sz="1400" dirty="0">
              <a:solidFill>
                <a:schemeClr val="dk2"/>
              </a:solidFill>
              <a:latin typeface="Questrial"/>
              <a:ea typeface="Questrial"/>
              <a:cs typeface="Questrial"/>
              <a:sym typeface="Questrial"/>
            </a:endParaRPr>
          </a:p>
          <a:p>
            <a:pPr marL="0" lvl="0" indent="0" algn="l" rtl="0">
              <a:spcBef>
                <a:spcPts val="600"/>
              </a:spcBef>
              <a:spcAft>
                <a:spcPts val="0"/>
              </a:spcAft>
              <a:buNone/>
            </a:pPr>
            <a:r>
              <a:rPr lang="en-US" sz="1400" dirty="0">
                <a:solidFill>
                  <a:schemeClr val="dk2"/>
                </a:solidFill>
                <a:latin typeface="Questrial"/>
                <a:ea typeface="Questrial"/>
                <a:cs typeface="Questrial"/>
                <a:sym typeface="Questrial"/>
              </a:rPr>
              <a:t>They are also</a:t>
            </a:r>
            <a:endParaRPr sz="1400" dirty="0">
              <a:solidFill>
                <a:schemeClr val="dk2"/>
              </a:solidFill>
              <a:latin typeface="Questrial"/>
              <a:ea typeface="Questrial"/>
              <a:cs typeface="Questrial"/>
              <a:sym typeface="Questrial"/>
            </a:endParaRPr>
          </a:p>
          <a:p>
            <a:pPr marL="0" lvl="0" indent="0" algn="l" rtl="0">
              <a:spcBef>
                <a:spcPts val="600"/>
              </a:spcBef>
              <a:spcAft>
                <a:spcPts val="0"/>
              </a:spcAft>
              <a:buNone/>
            </a:pPr>
            <a:r>
              <a:rPr lang="en-US" sz="1400" dirty="0">
                <a:solidFill>
                  <a:schemeClr val="dk2"/>
                </a:solidFill>
                <a:latin typeface="Questrial"/>
                <a:ea typeface="Questrial"/>
                <a:cs typeface="Questrial"/>
                <a:sym typeface="Questrial"/>
              </a:rPr>
              <a:t>antifungal</a:t>
            </a:r>
            <a:endParaRPr sz="1400" dirty="0">
              <a:solidFill>
                <a:schemeClr val="dk2"/>
              </a:solidFill>
              <a:latin typeface="Questrial"/>
              <a:ea typeface="Questrial"/>
              <a:cs typeface="Questrial"/>
              <a:sym typeface="Questrial"/>
            </a:endParaRPr>
          </a:p>
          <a:p>
            <a:pPr marL="0" lvl="0" indent="0" algn="l" rtl="0">
              <a:spcBef>
                <a:spcPts val="600"/>
              </a:spcBef>
              <a:spcAft>
                <a:spcPts val="0"/>
              </a:spcAft>
              <a:buNone/>
            </a:pPr>
            <a:r>
              <a:rPr lang="en-US" sz="1400" dirty="0">
                <a:solidFill>
                  <a:schemeClr val="dk2"/>
                </a:solidFill>
                <a:latin typeface="Questrial"/>
                <a:ea typeface="Questrial"/>
                <a:cs typeface="Questrial"/>
                <a:sym typeface="Questrial"/>
              </a:rPr>
              <a:t>antiviral</a:t>
            </a:r>
            <a:endParaRPr sz="1400" dirty="0">
              <a:solidFill>
                <a:schemeClr val="dk2"/>
              </a:solidFill>
              <a:latin typeface="Questrial"/>
              <a:ea typeface="Questrial"/>
              <a:cs typeface="Questrial"/>
              <a:sym typeface="Questrial"/>
            </a:endParaRPr>
          </a:p>
          <a:p>
            <a:pPr marL="0" lvl="0" indent="0" algn="l" rtl="0">
              <a:spcBef>
                <a:spcPts val="600"/>
              </a:spcBef>
              <a:spcAft>
                <a:spcPts val="0"/>
              </a:spcAft>
              <a:buNone/>
            </a:pPr>
            <a:r>
              <a:rPr lang="en-US" sz="1400" dirty="0">
                <a:solidFill>
                  <a:schemeClr val="dk2"/>
                </a:solidFill>
                <a:latin typeface="Questrial"/>
                <a:ea typeface="Questrial"/>
                <a:cs typeface="Questrial"/>
                <a:sym typeface="Questrial"/>
              </a:rPr>
              <a:t>anti-tooth decay</a:t>
            </a:r>
            <a:endParaRPr sz="1400" dirty="0">
              <a:solidFill>
                <a:schemeClr val="dk2"/>
              </a:solidFill>
              <a:latin typeface="Questrial"/>
              <a:ea typeface="Questrial"/>
              <a:cs typeface="Questrial"/>
              <a:sym typeface="Questrial"/>
            </a:endParaRPr>
          </a:p>
          <a:p>
            <a:pPr marL="0" lvl="0" indent="0" algn="l" rtl="0">
              <a:spcBef>
                <a:spcPts val="600"/>
              </a:spcBef>
              <a:spcAft>
                <a:spcPts val="0"/>
              </a:spcAft>
              <a:buNone/>
            </a:pPr>
            <a:r>
              <a:rPr lang="en-US" sz="1400" dirty="0">
                <a:solidFill>
                  <a:schemeClr val="dk2"/>
                </a:solidFill>
                <a:latin typeface="Questrial"/>
                <a:ea typeface="Questrial"/>
                <a:cs typeface="Questrial"/>
                <a:sym typeface="Questrial"/>
              </a:rPr>
              <a:t>anti-inflammatory</a:t>
            </a:r>
            <a:endParaRPr sz="1400" dirty="0">
              <a:solidFill>
                <a:schemeClr val="dk2"/>
              </a:solidFill>
              <a:latin typeface="Questrial"/>
              <a:ea typeface="Questrial"/>
              <a:cs typeface="Questrial"/>
              <a:sym typeface="Questrial"/>
            </a:endParaRPr>
          </a:p>
          <a:p>
            <a:pPr marL="0" lvl="0" indent="0" algn="l" rtl="0">
              <a:spcBef>
                <a:spcPts val="600"/>
              </a:spcBef>
              <a:spcAft>
                <a:spcPts val="0"/>
              </a:spcAft>
              <a:buNone/>
            </a:pPr>
            <a:r>
              <a:rPr lang="en-US" sz="1400" dirty="0">
                <a:solidFill>
                  <a:schemeClr val="dk2"/>
                </a:solidFill>
                <a:latin typeface="Questrial"/>
                <a:ea typeface="Questrial"/>
                <a:cs typeface="Questrial"/>
                <a:sym typeface="Questrial"/>
              </a:rPr>
              <a:t>People rave all the time that </a:t>
            </a:r>
            <a:r>
              <a:rPr lang="en-US" sz="1400" dirty="0" err="1">
                <a:solidFill>
                  <a:schemeClr val="dk2"/>
                </a:solidFill>
                <a:latin typeface="Questrial"/>
                <a:ea typeface="Questrial"/>
                <a:cs typeface="Questrial"/>
                <a:sym typeface="Questrial"/>
              </a:rPr>
              <a:t>Sunnydew</a:t>
            </a:r>
            <a:r>
              <a:rPr lang="en-US" sz="1400" dirty="0">
                <a:solidFill>
                  <a:schemeClr val="dk2"/>
                </a:solidFill>
                <a:latin typeface="Questrial"/>
                <a:ea typeface="Questrial"/>
                <a:cs typeface="Questrial"/>
                <a:sym typeface="Questrial"/>
              </a:rPr>
              <a:t> is the</a:t>
            </a:r>
            <a:endParaRPr sz="1400" dirty="0">
              <a:solidFill>
                <a:schemeClr val="dk2"/>
              </a:solidFill>
              <a:latin typeface="Questrial"/>
              <a:ea typeface="Questrial"/>
              <a:cs typeface="Questrial"/>
              <a:sym typeface="Questrial"/>
            </a:endParaRPr>
          </a:p>
          <a:p>
            <a:pPr marL="457200" lvl="0" indent="-317500" algn="l" rtl="0">
              <a:spcBef>
                <a:spcPts val="60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Best tasting stevia on market</a:t>
            </a:r>
            <a:endParaRPr sz="1400" dirty="0">
              <a:solidFill>
                <a:schemeClr val="dk2"/>
              </a:solidFill>
              <a:latin typeface="Questrial"/>
              <a:ea typeface="Questrial"/>
              <a:cs typeface="Questrial"/>
              <a:sym typeface="Questrial"/>
            </a:endParaRPr>
          </a:p>
          <a:p>
            <a:pPr marL="457200" lvl="0" indent="-317500" algn="l" rtl="0">
              <a:spcBef>
                <a:spcPts val="60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Makes everything taste great</a:t>
            </a:r>
            <a:endParaRPr sz="1400" dirty="0">
              <a:solidFill>
                <a:schemeClr val="dk2"/>
              </a:solidFill>
              <a:latin typeface="Questrial"/>
              <a:ea typeface="Questrial"/>
              <a:cs typeface="Questrial"/>
              <a:sym typeface="Questrial"/>
            </a:endParaRPr>
          </a:p>
          <a:p>
            <a:pPr marL="457200" lvl="0" indent="-317500" algn="l" rtl="0">
              <a:spcBef>
                <a:spcPts val="60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Totally nourishing</a:t>
            </a:r>
            <a:endParaRPr sz="1400" dirty="0">
              <a:solidFill>
                <a:schemeClr val="dk2"/>
              </a:solidFill>
              <a:latin typeface="Questrial"/>
              <a:ea typeface="Questrial"/>
              <a:cs typeface="Questrial"/>
              <a:sym typeface="Questrial"/>
            </a:endParaRPr>
          </a:p>
          <a:p>
            <a:pPr marL="457200" lvl="0" indent="-317500" algn="l" rtl="0">
              <a:spcBef>
                <a:spcPts val="60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A must in every kitchen</a:t>
            </a:r>
            <a:endParaRPr sz="1400" dirty="0">
              <a:solidFill>
                <a:schemeClr val="dk2"/>
              </a:solidFill>
              <a:latin typeface="Questrial"/>
              <a:ea typeface="Questrial"/>
              <a:cs typeface="Questrial"/>
              <a:sym typeface="Questrial"/>
            </a:endParaRPr>
          </a:p>
          <a:p>
            <a:pPr marL="457200" lvl="0" indent="-317500" algn="l" rtl="0">
              <a:spcBef>
                <a:spcPts val="600"/>
              </a:spcBef>
              <a:spcAft>
                <a:spcPts val="0"/>
              </a:spcAft>
              <a:buClr>
                <a:schemeClr val="dk2"/>
              </a:buClr>
              <a:buSzPts val="1400"/>
              <a:buFont typeface="Questrial"/>
              <a:buChar char="●"/>
            </a:pPr>
            <a:r>
              <a:rPr lang="en-US" sz="1400" dirty="0">
                <a:solidFill>
                  <a:schemeClr val="dk2"/>
                </a:solidFill>
                <a:latin typeface="Questrial"/>
                <a:ea typeface="Questrial"/>
                <a:cs typeface="Questrial"/>
                <a:sym typeface="Questrial"/>
              </a:rPr>
              <a:t>I love it in my beverages, my smoothies, in anything</a:t>
            </a:r>
            <a:endParaRPr dirty="0">
              <a:solidFill>
                <a:srgbClr val="000000"/>
              </a:solidFill>
            </a:endParaRPr>
          </a:p>
        </p:txBody>
      </p:sp>
      <p:sp>
        <p:nvSpPr>
          <p:cNvPr id="607" name="Google Shape;607;g3fb4770c8a_0_2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41430c0ca8_102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41430c0ca8_102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b="1" dirty="0">
                <a:solidFill>
                  <a:srgbClr val="000000"/>
                </a:solidFill>
                <a:latin typeface="Questrial"/>
                <a:ea typeface="Questrial"/>
                <a:cs typeface="Questrial"/>
                <a:sym typeface="Questrial"/>
              </a:rPr>
              <a:t>3 Great Accounts to Choose From:  Your choice!</a:t>
            </a:r>
            <a:endParaRPr sz="1400" b="1" dirty="0">
              <a:solidFill>
                <a:srgbClr val="000000"/>
              </a:solidFill>
              <a:latin typeface="Questrial"/>
              <a:ea typeface="Questrial"/>
              <a:cs typeface="Questrial"/>
              <a:sym typeface="Questrial"/>
            </a:endParaRPr>
          </a:p>
          <a:p>
            <a:pPr marL="0" lvl="0" indent="0" algn="l" rtl="0">
              <a:spcBef>
                <a:spcPts val="0"/>
              </a:spcBef>
              <a:spcAft>
                <a:spcPts val="0"/>
              </a:spcAft>
              <a:buNone/>
            </a:pPr>
            <a:r>
              <a:rPr lang="en-US" sz="1400" b="1" dirty="0">
                <a:solidFill>
                  <a:srgbClr val="000000"/>
                </a:solidFill>
                <a:latin typeface="Arial"/>
                <a:ea typeface="Arial"/>
                <a:cs typeface="Arial"/>
                <a:sym typeface="Arial"/>
              </a:rPr>
              <a:t>Customer:   </a:t>
            </a:r>
            <a:endParaRPr sz="1400" b="1" dirty="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n-US" sz="1400" dirty="0">
                <a:solidFill>
                  <a:srgbClr val="000000"/>
                </a:solidFill>
                <a:latin typeface="Arial"/>
                <a:ea typeface="Arial"/>
                <a:cs typeface="Arial"/>
                <a:sym typeface="Arial"/>
              </a:rPr>
              <a:t>FREE - Retail </a:t>
            </a:r>
            <a:endParaRPr sz="1400" dirty="0">
              <a:solidFill>
                <a:srgbClr val="000000"/>
              </a:solidFill>
              <a:latin typeface="Arial"/>
              <a:ea typeface="Arial"/>
              <a:cs typeface="Arial"/>
              <a:sym typeface="Arial"/>
            </a:endParaRPr>
          </a:p>
          <a:p>
            <a:pPr marL="0" lvl="0" indent="0" algn="l" rtl="0">
              <a:spcBef>
                <a:spcPts val="0"/>
              </a:spcBef>
              <a:spcAft>
                <a:spcPts val="0"/>
              </a:spcAft>
              <a:buNone/>
            </a:pPr>
            <a:endParaRPr sz="1400" dirty="0">
              <a:solidFill>
                <a:srgbClr val="000000"/>
              </a:solidFill>
              <a:latin typeface="Arial"/>
              <a:ea typeface="Arial"/>
              <a:cs typeface="Arial"/>
              <a:sym typeface="Arial"/>
            </a:endParaRPr>
          </a:p>
          <a:p>
            <a:pPr marL="0" lvl="0" indent="0" algn="l" rtl="0">
              <a:spcBef>
                <a:spcPts val="0"/>
              </a:spcBef>
              <a:spcAft>
                <a:spcPts val="0"/>
              </a:spcAft>
              <a:buNone/>
            </a:pPr>
            <a:r>
              <a:rPr lang="en-US" sz="1400" b="1" dirty="0">
                <a:solidFill>
                  <a:srgbClr val="000000"/>
                </a:solidFill>
                <a:latin typeface="Arial"/>
                <a:ea typeface="Arial"/>
                <a:cs typeface="Arial"/>
                <a:sym typeface="Arial"/>
              </a:rPr>
              <a:t>Preferred Customer: </a:t>
            </a:r>
            <a:endParaRPr sz="1400" b="1" dirty="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n-US" sz="1400" dirty="0">
                <a:solidFill>
                  <a:srgbClr val="000000"/>
                </a:solidFill>
                <a:latin typeface="Arial"/>
                <a:ea typeface="Arial"/>
                <a:cs typeface="Arial"/>
                <a:sym typeface="Arial"/>
              </a:rPr>
              <a:t>$30 annual fee</a:t>
            </a:r>
            <a:endParaRPr sz="1400" dirty="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n-US" sz="1400" dirty="0">
                <a:solidFill>
                  <a:srgbClr val="000000"/>
                </a:solidFill>
                <a:latin typeface="Arial"/>
                <a:ea typeface="Arial"/>
                <a:cs typeface="Arial"/>
                <a:sym typeface="Arial"/>
              </a:rPr>
              <a:t>Shop 5%</a:t>
            </a:r>
            <a:endParaRPr sz="1400" dirty="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n-US" sz="1400" dirty="0" err="1">
                <a:solidFill>
                  <a:srgbClr val="000000"/>
                </a:solidFill>
                <a:latin typeface="Arial"/>
                <a:ea typeface="Arial"/>
                <a:cs typeface="Arial"/>
                <a:sym typeface="Arial"/>
              </a:rPr>
              <a:t>Autoship</a:t>
            </a:r>
            <a:r>
              <a:rPr lang="en-US" sz="1400" dirty="0">
                <a:solidFill>
                  <a:srgbClr val="000000"/>
                </a:solidFill>
                <a:latin typeface="Arial"/>
                <a:ea typeface="Arial"/>
                <a:cs typeface="Arial"/>
                <a:sym typeface="Arial"/>
              </a:rPr>
              <a:t> - 10%</a:t>
            </a:r>
            <a:endParaRPr sz="1400" dirty="0">
              <a:solidFill>
                <a:srgbClr val="000000"/>
              </a:solidFill>
              <a:latin typeface="Arial"/>
              <a:ea typeface="Arial"/>
              <a:cs typeface="Arial"/>
              <a:sym typeface="Arial"/>
            </a:endParaRPr>
          </a:p>
          <a:p>
            <a:pPr marL="1828800" lvl="0" indent="0" algn="l" rtl="0">
              <a:spcBef>
                <a:spcPts val="0"/>
              </a:spcBef>
              <a:spcAft>
                <a:spcPts val="0"/>
              </a:spcAft>
              <a:buNone/>
            </a:pPr>
            <a:endParaRPr sz="1400" b="1" dirty="0">
              <a:solidFill>
                <a:srgbClr val="000000"/>
              </a:solidFill>
              <a:latin typeface="Arial"/>
              <a:ea typeface="Arial"/>
              <a:cs typeface="Arial"/>
              <a:sym typeface="Arial"/>
            </a:endParaRPr>
          </a:p>
          <a:p>
            <a:pPr marL="0" lvl="0" indent="0" algn="l" rtl="0">
              <a:spcBef>
                <a:spcPts val="0"/>
              </a:spcBef>
              <a:spcAft>
                <a:spcPts val="0"/>
              </a:spcAft>
              <a:buNone/>
            </a:pPr>
            <a:r>
              <a:rPr lang="en-US" sz="1400" b="1" dirty="0">
                <a:solidFill>
                  <a:srgbClr val="000000"/>
                </a:solidFill>
                <a:latin typeface="Arial"/>
                <a:ea typeface="Arial"/>
                <a:cs typeface="Arial"/>
                <a:sym typeface="Arial"/>
              </a:rPr>
              <a:t> IBO (Business Owner) </a:t>
            </a:r>
            <a:endParaRPr sz="1400" b="1" dirty="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n-US" sz="1400" dirty="0">
                <a:solidFill>
                  <a:srgbClr val="000000"/>
                </a:solidFill>
                <a:latin typeface="Arial"/>
                <a:ea typeface="Arial"/>
                <a:cs typeface="Arial"/>
                <a:sym typeface="Arial"/>
              </a:rPr>
              <a:t>$120 Open Account ($60 products) </a:t>
            </a:r>
            <a:endParaRPr sz="1400" dirty="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n-US" sz="1400" dirty="0">
                <a:solidFill>
                  <a:srgbClr val="000000"/>
                </a:solidFill>
                <a:latin typeface="Arial"/>
                <a:ea typeface="Arial"/>
                <a:cs typeface="Arial"/>
                <a:sym typeface="Arial"/>
              </a:rPr>
              <a:t>$59 annual fee</a:t>
            </a:r>
            <a:endParaRPr sz="1400" dirty="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n-US" sz="1400" dirty="0">
                <a:solidFill>
                  <a:srgbClr val="000000"/>
                </a:solidFill>
                <a:latin typeface="Arial"/>
                <a:ea typeface="Arial"/>
                <a:cs typeface="Arial"/>
                <a:sym typeface="Arial"/>
              </a:rPr>
              <a:t>Shop 10%</a:t>
            </a:r>
            <a:endParaRPr sz="1400" dirty="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n-US" sz="1400" dirty="0">
                <a:solidFill>
                  <a:srgbClr val="000000"/>
                </a:solidFill>
                <a:latin typeface="Arial"/>
                <a:ea typeface="Arial"/>
                <a:cs typeface="Arial"/>
                <a:sym typeface="Arial"/>
              </a:rPr>
              <a:t>Share with Others - Cash Flow </a:t>
            </a:r>
            <a:endParaRPr sz="1400" dirty="0">
              <a:latin typeface="Questrial"/>
              <a:ea typeface="Questrial"/>
              <a:cs typeface="Questrial"/>
              <a:sym typeface="Questrial"/>
            </a:endParaRPr>
          </a:p>
          <a:p>
            <a:pPr marL="0" lvl="0" indent="457200" algn="l" rtl="0">
              <a:spcBef>
                <a:spcPts val="400"/>
              </a:spcBef>
              <a:spcAft>
                <a:spcPts val="0"/>
              </a:spcAft>
              <a:buNone/>
            </a:pPr>
            <a:endParaRPr sz="1400" b="1" dirty="0">
              <a:solidFill>
                <a:srgbClr val="000000"/>
              </a:solidFill>
            </a:endParaRPr>
          </a:p>
          <a:p>
            <a:pPr marL="0" lvl="0" indent="0" algn="l" rtl="0">
              <a:spcBef>
                <a:spcPts val="400"/>
              </a:spcBef>
              <a:spcAft>
                <a:spcPts val="0"/>
              </a:spcAft>
              <a:buNone/>
            </a:pPr>
            <a:r>
              <a:rPr lang="en-US" sz="1400" b="1" dirty="0">
                <a:solidFill>
                  <a:srgbClr val="000000"/>
                </a:solidFill>
              </a:rPr>
              <a:t>(Only For additional info:</a:t>
            </a:r>
            <a:endParaRPr sz="1400" b="1" dirty="0">
              <a:solidFill>
                <a:srgbClr val="000000"/>
              </a:solidFill>
            </a:endParaRPr>
          </a:p>
          <a:p>
            <a:pPr marL="0" lvl="0" indent="457200" algn="l" rtl="0">
              <a:spcBef>
                <a:spcPts val="400"/>
              </a:spcBef>
              <a:spcAft>
                <a:spcPts val="0"/>
              </a:spcAft>
              <a:buNone/>
            </a:pPr>
            <a:endParaRPr sz="1400" b="1" dirty="0">
              <a:solidFill>
                <a:srgbClr val="000000"/>
              </a:solidFill>
            </a:endParaRPr>
          </a:p>
          <a:p>
            <a:pPr marL="0" lvl="0" indent="457200" algn="l" rtl="0">
              <a:spcBef>
                <a:spcPts val="400"/>
              </a:spcBef>
              <a:spcAft>
                <a:spcPts val="0"/>
              </a:spcAft>
              <a:buNone/>
            </a:pPr>
            <a:r>
              <a:rPr lang="en-US" sz="1400" b="1" dirty="0">
                <a:solidFill>
                  <a:srgbClr val="000000"/>
                </a:solidFill>
              </a:rPr>
              <a:t>Customer Account</a:t>
            </a:r>
            <a:endParaRPr sz="1400" b="1" dirty="0">
              <a:solidFill>
                <a:srgbClr val="000000"/>
              </a:solidFill>
            </a:endParaRPr>
          </a:p>
          <a:p>
            <a:pPr marL="1371600" lvl="0" indent="-317500" algn="l" rtl="0">
              <a:spcBef>
                <a:spcPts val="400"/>
              </a:spcBef>
              <a:spcAft>
                <a:spcPts val="0"/>
              </a:spcAft>
              <a:buClr>
                <a:srgbClr val="000000"/>
              </a:buClr>
              <a:buSzPts val="1400"/>
              <a:buChar char="•"/>
            </a:pPr>
            <a:r>
              <a:rPr lang="en-US" sz="1400" dirty="0">
                <a:solidFill>
                  <a:srgbClr val="000000"/>
                </a:solidFill>
              </a:rPr>
              <a:t>Free</a:t>
            </a:r>
            <a:endParaRPr sz="1400" dirty="0">
              <a:solidFill>
                <a:srgbClr val="000000"/>
              </a:solidFill>
            </a:endParaRPr>
          </a:p>
          <a:p>
            <a:pPr marL="1371600" lvl="0" indent="-317500" algn="l" rtl="0">
              <a:spcBef>
                <a:spcPts val="0"/>
              </a:spcBef>
              <a:spcAft>
                <a:spcPts val="0"/>
              </a:spcAft>
              <a:buClr>
                <a:srgbClr val="000000"/>
              </a:buClr>
              <a:buSzPts val="1400"/>
              <a:buChar char="•"/>
            </a:pPr>
            <a:r>
              <a:rPr lang="en-US" sz="1400" dirty="0">
                <a:solidFill>
                  <a:srgbClr val="000000"/>
                </a:solidFill>
              </a:rPr>
              <a:t>Shop Retail</a:t>
            </a:r>
            <a:endParaRPr sz="1400" dirty="0">
              <a:solidFill>
                <a:srgbClr val="000000"/>
              </a:solidFill>
            </a:endParaRPr>
          </a:p>
          <a:p>
            <a:pPr marL="457200" lvl="0" indent="0" algn="l" rtl="0">
              <a:spcBef>
                <a:spcPts val="400"/>
              </a:spcBef>
              <a:spcAft>
                <a:spcPts val="0"/>
              </a:spcAft>
              <a:buNone/>
            </a:pPr>
            <a:r>
              <a:rPr lang="en-US" sz="1400" b="1" dirty="0">
                <a:solidFill>
                  <a:srgbClr val="000000"/>
                </a:solidFill>
              </a:rPr>
              <a:t>Preferred Customer</a:t>
            </a:r>
            <a:endParaRPr sz="1400" b="1" dirty="0">
              <a:solidFill>
                <a:srgbClr val="000000"/>
              </a:solidFill>
            </a:endParaRPr>
          </a:p>
          <a:p>
            <a:pPr marL="1371600" lvl="0" indent="-317500" algn="l" rtl="0">
              <a:spcBef>
                <a:spcPts val="400"/>
              </a:spcBef>
              <a:spcAft>
                <a:spcPts val="0"/>
              </a:spcAft>
              <a:buClr>
                <a:srgbClr val="000000"/>
              </a:buClr>
              <a:buSzPts val="1400"/>
              <a:buChar char="•"/>
            </a:pPr>
            <a:r>
              <a:rPr lang="en-US" sz="1400" dirty="0">
                <a:solidFill>
                  <a:srgbClr val="000000"/>
                </a:solidFill>
              </a:rPr>
              <a:t>$30 yearly fee (shop $200 within 30 days of renewal - fee waived)</a:t>
            </a:r>
            <a:endParaRPr sz="1400" dirty="0">
              <a:solidFill>
                <a:srgbClr val="000000"/>
              </a:solidFill>
            </a:endParaRPr>
          </a:p>
          <a:p>
            <a:pPr marL="1371600" lvl="0" indent="-317500" algn="l" rtl="0">
              <a:spcBef>
                <a:spcPts val="0"/>
              </a:spcBef>
              <a:spcAft>
                <a:spcPts val="0"/>
              </a:spcAft>
              <a:buClr>
                <a:srgbClr val="000000"/>
              </a:buClr>
              <a:buSzPts val="1400"/>
              <a:buChar char="•"/>
            </a:pPr>
            <a:r>
              <a:rPr lang="en-US" sz="1400" dirty="0">
                <a:solidFill>
                  <a:srgbClr val="000000"/>
                </a:solidFill>
              </a:rPr>
              <a:t>Shop 5% discount</a:t>
            </a:r>
            <a:endParaRPr sz="1400" dirty="0">
              <a:solidFill>
                <a:srgbClr val="000000"/>
              </a:solidFill>
            </a:endParaRPr>
          </a:p>
          <a:p>
            <a:pPr marL="1371600" lvl="0" indent="-317500" algn="l" rtl="0">
              <a:spcBef>
                <a:spcPts val="0"/>
              </a:spcBef>
              <a:spcAft>
                <a:spcPts val="0"/>
              </a:spcAft>
              <a:buClr>
                <a:srgbClr val="000000"/>
              </a:buClr>
              <a:buSzPts val="1400"/>
              <a:buChar char="•"/>
            </a:pPr>
            <a:r>
              <a:rPr lang="en-US" sz="1400" dirty="0">
                <a:solidFill>
                  <a:srgbClr val="000000"/>
                </a:solidFill>
              </a:rPr>
              <a:t>Convenient with 10% Shopping Discount - Monthly </a:t>
            </a:r>
            <a:r>
              <a:rPr lang="en-US" sz="1400" dirty="0" err="1">
                <a:solidFill>
                  <a:srgbClr val="000000"/>
                </a:solidFill>
              </a:rPr>
              <a:t>autoship</a:t>
            </a:r>
            <a:r>
              <a:rPr lang="en-US" sz="1400" dirty="0">
                <a:solidFill>
                  <a:srgbClr val="000000"/>
                </a:solidFill>
              </a:rPr>
              <a:t> $200+ </a:t>
            </a:r>
            <a:endParaRPr sz="1400" dirty="0">
              <a:solidFill>
                <a:srgbClr val="000000"/>
              </a:solidFill>
            </a:endParaRPr>
          </a:p>
          <a:p>
            <a:pPr marL="1371600" lvl="0" indent="-317500" algn="l" rtl="0">
              <a:spcBef>
                <a:spcPts val="0"/>
              </a:spcBef>
              <a:spcAft>
                <a:spcPts val="0"/>
              </a:spcAft>
              <a:buClr>
                <a:srgbClr val="000000"/>
              </a:buClr>
              <a:buSzPts val="1400"/>
              <a:buChar char="•"/>
            </a:pPr>
            <a:r>
              <a:rPr lang="en-US" sz="1400" dirty="0">
                <a:solidFill>
                  <a:srgbClr val="000000"/>
                </a:solidFill>
              </a:rPr>
              <a:t>“Happy Consumer”</a:t>
            </a:r>
            <a:endParaRPr sz="1400" dirty="0">
              <a:solidFill>
                <a:srgbClr val="000000"/>
              </a:solidFill>
            </a:endParaRPr>
          </a:p>
          <a:p>
            <a:pPr marL="457200" lvl="0" indent="0" algn="l" rtl="0">
              <a:spcBef>
                <a:spcPts val="400"/>
              </a:spcBef>
              <a:spcAft>
                <a:spcPts val="0"/>
              </a:spcAft>
              <a:buNone/>
            </a:pPr>
            <a:r>
              <a:rPr lang="en-US" sz="1400" b="1" dirty="0">
                <a:solidFill>
                  <a:srgbClr val="000000"/>
                </a:solidFill>
              </a:rPr>
              <a:t>IBO - Independent Business Owner</a:t>
            </a:r>
            <a:endParaRPr sz="1400" b="1" dirty="0">
              <a:solidFill>
                <a:srgbClr val="000000"/>
              </a:solidFill>
            </a:endParaRPr>
          </a:p>
          <a:p>
            <a:pPr marL="1371600" lvl="0" indent="-317500" algn="l" rtl="0">
              <a:spcBef>
                <a:spcPts val="400"/>
              </a:spcBef>
              <a:spcAft>
                <a:spcPts val="0"/>
              </a:spcAft>
              <a:buClr>
                <a:srgbClr val="000000"/>
              </a:buClr>
              <a:buSzPts val="1400"/>
              <a:buChar char="•"/>
            </a:pPr>
            <a:r>
              <a:rPr lang="en-US" sz="1400" dirty="0">
                <a:solidFill>
                  <a:srgbClr val="000000"/>
                </a:solidFill>
              </a:rPr>
              <a:t>$120  “Open your Business”  (includes $60 product 1st time)</a:t>
            </a:r>
            <a:endParaRPr sz="1400" dirty="0">
              <a:solidFill>
                <a:srgbClr val="000000"/>
              </a:solidFill>
            </a:endParaRPr>
          </a:p>
          <a:p>
            <a:pPr marL="1371600" lvl="0" indent="-317500" algn="l" rtl="0">
              <a:spcBef>
                <a:spcPts val="0"/>
              </a:spcBef>
              <a:spcAft>
                <a:spcPts val="0"/>
              </a:spcAft>
              <a:buClr>
                <a:srgbClr val="000000"/>
              </a:buClr>
              <a:buSzPts val="1400"/>
              <a:buChar char="•"/>
            </a:pPr>
            <a:r>
              <a:rPr lang="en-US" sz="1400" dirty="0">
                <a:solidFill>
                  <a:srgbClr val="000000"/>
                </a:solidFill>
              </a:rPr>
              <a:t>$59 yearly renewal fee</a:t>
            </a:r>
            <a:endParaRPr sz="1400" dirty="0">
              <a:solidFill>
                <a:srgbClr val="000000"/>
              </a:solidFill>
            </a:endParaRPr>
          </a:p>
          <a:p>
            <a:pPr marL="1371600" lvl="0" indent="-317500" algn="l" rtl="0">
              <a:spcBef>
                <a:spcPts val="0"/>
              </a:spcBef>
              <a:spcAft>
                <a:spcPts val="0"/>
              </a:spcAft>
              <a:buClr>
                <a:srgbClr val="000000"/>
              </a:buClr>
              <a:buSzPts val="1400"/>
              <a:buChar char="•"/>
            </a:pPr>
            <a:r>
              <a:rPr lang="en-US" sz="1400" dirty="0">
                <a:solidFill>
                  <a:srgbClr val="000000"/>
                </a:solidFill>
              </a:rPr>
              <a:t>Shop 10% discount &amp; also convenient </a:t>
            </a:r>
            <a:r>
              <a:rPr lang="en-US" sz="1400" dirty="0" err="1">
                <a:solidFill>
                  <a:srgbClr val="000000"/>
                </a:solidFill>
              </a:rPr>
              <a:t>autoship</a:t>
            </a:r>
            <a:r>
              <a:rPr lang="en-US" sz="1400" dirty="0">
                <a:solidFill>
                  <a:srgbClr val="000000"/>
                </a:solidFill>
              </a:rPr>
              <a:t> 10%</a:t>
            </a:r>
            <a:endParaRPr sz="1400" dirty="0">
              <a:solidFill>
                <a:srgbClr val="000000"/>
              </a:solidFill>
            </a:endParaRPr>
          </a:p>
          <a:p>
            <a:pPr marL="1371600" lvl="0" indent="-317500" algn="l" rtl="0">
              <a:spcBef>
                <a:spcPts val="0"/>
              </a:spcBef>
              <a:spcAft>
                <a:spcPts val="0"/>
              </a:spcAft>
              <a:buClr>
                <a:srgbClr val="000000"/>
              </a:buClr>
              <a:buSzPts val="1400"/>
              <a:buChar char="•"/>
            </a:pPr>
            <a:r>
              <a:rPr lang="en-US" sz="1400" dirty="0">
                <a:solidFill>
                  <a:srgbClr val="000000"/>
                </a:solidFill>
              </a:rPr>
              <a:t>We own our own business &amp; we leverage our time </a:t>
            </a:r>
            <a:endParaRPr sz="1400" dirty="0">
              <a:solidFill>
                <a:srgbClr val="000000"/>
              </a:solidFill>
            </a:endParaRPr>
          </a:p>
          <a:p>
            <a:pPr marL="1371600" lvl="0" indent="-317500" algn="l" rtl="0">
              <a:spcBef>
                <a:spcPts val="0"/>
              </a:spcBef>
              <a:spcAft>
                <a:spcPts val="0"/>
              </a:spcAft>
              <a:buClr>
                <a:srgbClr val="000000"/>
              </a:buClr>
              <a:buSzPts val="1400"/>
              <a:buChar char="•"/>
            </a:pPr>
            <a:r>
              <a:rPr lang="en-US" sz="1400" dirty="0">
                <a:solidFill>
                  <a:srgbClr val="000000"/>
                </a:solidFill>
              </a:rPr>
              <a:t>Have our foods paid for and make money too</a:t>
            </a:r>
            <a:endParaRPr sz="1400" dirty="0">
              <a:solidFill>
                <a:srgbClr val="000000"/>
              </a:solidFill>
            </a:endParaRPr>
          </a:p>
          <a:p>
            <a:pPr marL="1371600" lvl="0" indent="-317500" algn="l" rtl="0">
              <a:spcBef>
                <a:spcPts val="0"/>
              </a:spcBef>
              <a:spcAft>
                <a:spcPts val="0"/>
              </a:spcAft>
              <a:buClr>
                <a:srgbClr val="000000"/>
              </a:buClr>
              <a:buSzPts val="1400"/>
              <a:buChar char="•"/>
            </a:pPr>
            <a:r>
              <a:rPr lang="en-US" sz="1400" dirty="0">
                <a:solidFill>
                  <a:srgbClr val="000000"/>
                </a:solidFill>
              </a:rPr>
              <a:t>In business for ourselves not by ourselves-excellent mentoring</a:t>
            </a:r>
            <a:endParaRPr sz="1400" dirty="0">
              <a:solidFill>
                <a:srgbClr val="000000"/>
              </a:solidFill>
            </a:endParaRPr>
          </a:p>
          <a:p>
            <a:pPr marL="457200" lvl="0" indent="457200" algn="l" rtl="0">
              <a:spcBef>
                <a:spcPts val="400"/>
              </a:spcBef>
              <a:spcAft>
                <a:spcPts val="0"/>
              </a:spcAft>
              <a:buNone/>
            </a:pPr>
            <a:r>
              <a:rPr lang="en-US" sz="1400" dirty="0">
                <a:solidFill>
                  <a:srgbClr val="000000"/>
                </a:solidFill>
              </a:rPr>
              <a:t>          </a:t>
            </a:r>
            <a:r>
              <a:rPr lang="en-US" sz="1400" b="1" dirty="0">
                <a:solidFill>
                  <a:srgbClr val="000000"/>
                </a:solidFill>
              </a:rPr>
              <a:t>NO MONTHLY REQUIREMENTS ON ANY OF THE ACCOUNTS! </a:t>
            </a:r>
            <a:r>
              <a:rPr lang="en-US" sz="1600" b="1" dirty="0">
                <a:solidFill>
                  <a:srgbClr val="000000"/>
                </a:solidFill>
              </a:rPr>
              <a:t> </a:t>
            </a:r>
            <a:endParaRPr sz="1600" b="1" dirty="0">
              <a:solidFill>
                <a:srgbClr val="000000"/>
              </a:solidFill>
            </a:endParaRPr>
          </a:p>
          <a:p>
            <a:pPr marL="0" lvl="0" indent="0" algn="l" rtl="0">
              <a:spcBef>
                <a:spcPts val="0"/>
              </a:spcBef>
              <a:spcAft>
                <a:spcPts val="0"/>
              </a:spcAft>
              <a:buNone/>
            </a:pPr>
            <a:endParaRPr sz="3600" b="1" dirty="0">
              <a:solidFill>
                <a:srgbClr val="000000"/>
              </a:solidFill>
              <a:latin typeface="Questrial"/>
              <a:ea typeface="Questrial"/>
              <a:cs typeface="Questrial"/>
              <a:sym typeface="Questrial"/>
            </a:endParaRPr>
          </a:p>
          <a:p>
            <a:pPr marL="0" lvl="0" indent="0" algn="l" rtl="0">
              <a:spcBef>
                <a:spcPts val="0"/>
              </a:spcBef>
              <a:spcAft>
                <a:spcPts val="0"/>
              </a:spcAft>
              <a:buNone/>
            </a:pPr>
            <a:endParaRPr dirty="0"/>
          </a:p>
        </p:txBody>
      </p:sp>
      <p:sp>
        <p:nvSpPr>
          <p:cNvPr id="785" name="Google Shape;785;g41430c0ca8_102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3fb4770c8a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3fb4770c8a_0_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dirty="0">
                <a:solidFill>
                  <a:srgbClr val="000000"/>
                </a:solidFill>
              </a:rPr>
              <a:t>What are some of the Early Signs of Regeneration</a:t>
            </a:r>
            <a:endParaRPr sz="1400" dirty="0">
              <a:solidFill>
                <a:srgbClr val="000000"/>
              </a:solidFill>
            </a:endParaRPr>
          </a:p>
          <a:p>
            <a:pPr marL="457200" lvl="0" indent="-317500" algn="l" rtl="0">
              <a:spcBef>
                <a:spcPts val="0"/>
              </a:spcBef>
              <a:spcAft>
                <a:spcPts val="0"/>
              </a:spcAft>
              <a:buClr>
                <a:srgbClr val="000000"/>
              </a:buClr>
              <a:buSzPts val="1400"/>
              <a:buChar char="●"/>
            </a:pPr>
            <a:r>
              <a:rPr lang="en-US" sz="1400" dirty="0">
                <a:solidFill>
                  <a:srgbClr val="000000"/>
                </a:solidFill>
              </a:rPr>
              <a:t>Most people are looking for their big challenge to start going away</a:t>
            </a:r>
            <a:endParaRPr sz="1400" dirty="0">
              <a:solidFill>
                <a:srgbClr val="000000"/>
              </a:solidFill>
            </a:endParaRPr>
          </a:p>
          <a:p>
            <a:pPr marL="457200" lvl="0" indent="-317500" algn="l" rtl="0">
              <a:spcBef>
                <a:spcPts val="0"/>
              </a:spcBef>
              <a:spcAft>
                <a:spcPts val="0"/>
              </a:spcAft>
              <a:buClr>
                <a:srgbClr val="000000"/>
              </a:buClr>
              <a:buSzPts val="1400"/>
              <a:buChar char="●"/>
            </a:pPr>
            <a:r>
              <a:rPr lang="en-US" sz="1400" dirty="0"/>
              <a:t>Because regeneration is subtle </a:t>
            </a:r>
            <a:r>
              <a:rPr lang="en-US" sz="1400" dirty="0">
                <a:solidFill>
                  <a:srgbClr val="000000"/>
                </a:solidFill>
              </a:rPr>
              <a:t>new SR’s often miss some of the early signs of regeneration.</a:t>
            </a:r>
            <a:endParaRPr sz="1400" dirty="0">
              <a:solidFill>
                <a:srgbClr val="000000"/>
              </a:solidFill>
            </a:endParaRPr>
          </a:p>
          <a:p>
            <a:pPr marL="457200" lvl="0" indent="-317500" algn="l" rtl="0">
              <a:spcBef>
                <a:spcPts val="0"/>
              </a:spcBef>
              <a:spcAft>
                <a:spcPts val="0"/>
              </a:spcAft>
              <a:buClr>
                <a:srgbClr val="000000"/>
              </a:buClr>
              <a:buSzPts val="1400"/>
              <a:buChar char="●"/>
            </a:pPr>
            <a:r>
              <a:rPr lang="en-US" sz="1400" dirty="0">
                <a:solidFill>
                  <a:srgbClr val="000000"/>
                </a:solidFill>
              </a:rPr>
              <a:t> It gives us courage that the body is becoming stronger when we notice the early signs of regeneration: </a:t>
            </a:r>
            <a:endParaRPr sz="1400" dirty="0">
              <a:solidFill>
                <a:srgbClr val="000000"/>
              </a:solidFill>
            </a:endParaRPr>
          </a:p>
          <a:p>
            <a:pPr marL="457200" lvl="0" indent="0" algn="l" rtl="0">
              <a:spcBef>
                <a:spcPts val="0"/>
              </a:spcBef>
              <a:spcAft>
                <a:spcPts val="0"/>
              </a:spcAft>
              <a:buNone/>
            </a:pPr>
            <a:endParaRPr sz="1400" dirty="0">
              <a:solidFill>
                <a:srgbClr val="000000"/>
              </a:solidFill>
            </a:endParaRPr>
          </a:p>
          <a:p>
            <a:pPr marL="320040" lvl="0" indent="-298450" algn="l" rtl="0">
              <a:spcBef>
                <a:spcPts val="0"/>
              </a:spcBef>
              <a:spcAft>
                <a:spcPts val="0"/>
              </a:spcAft>
              <a:buClr>
                <a:srgbClr val="000000"/>
              </a:buClr>
              <a:buSzPts val="1400"/>
              <a:buFont typeface="Noto Sans Symbols"/>
              <a:buChar char="◻"/>
            </a:pPr>
            <a:r>
              <a:rPr lang="en-US" sz="1400" dirty="0">
                <a:solidFill>
                  <a:srgbClr val="000000"/>
                </a:solidFill>
                <a:latin typeface="Questrial"/>
                <a:ea typeface="Questrial"/>
                <a:cs typeface="Questrial"/>
                <a:sym typeface="Questrial"/>
              </a:rPr>
              <a:t>More Mental Clarity</a:t>
            </a:r>
            <a:endParaRPr sz="1400" dirty="0">
              <a:solidFill>
                <a:srgbClr val="000000"/>
              </a:solidFill>
              <a:latin typeface="Questrial"/>
              <a:ea typeface="Questrial"/>
              <a:cs typeface="Questrial"/>
              <a:sym typeface="Questrial"/>
            </a:endParaRPr>
          </a:p>
          <a:p>
            <a:pPr marL="320040" lvl="0" indent="-298450" algn="l" rtl="0">
              <a:spcBef>
                <a:spcPts val="700"/>
              </a:spcBef>
              <a:spcAft>
                <a:spcPts val="0"/>
              </a:spcAft>
              <a:buClr>
                <a:srgbClr val="000000"/>
              </a:buClr>
              <a:buSzPts val="1400"/>
              <a:buFont typeface="Noto Sans Symbols"/>
              <a:buChar char="◻"/>
            </a:pPr>
            <a:r>
              <a:rPr lang="en-US" sz="1400" dirty="0">
                <a:solidFill>
                  <a:srgbClr val="000000"/>
                </a:solidFill>
                <a:latin typeface="Questrial"/>
                <a:ea typeface="Questrial"/>
                <a:cs typeface="Questrial"/>
                <a:sym typeface="Questrial"/>
              </a:rPr>
              <a:t>More Calm Energy</a:t>
            </a:r>
            <a:endParaRPr sz="1400" dirty="0">
              <a:solidFill>
                <a:srgbClr val="000000"/>
              </a:solidFill>
              <a:latin typeface="Questrial"/>
              <a:ea typeface="Questrial"/>
              <a:cs typeface="Questrial"/>
              <a:sym typeface="Questrial"/>
            </a:endParaRPr>
          </a:p>
          <a:p>
            <a:pPr marL="320040" lvl="0" indent="-298450" algn="l" rtl="0">
              <a:spcBef>
                <a:spcPts val="700"/>
              </a:spcBef>
              <a:spcAft>
                <a:spcPts val="0"/>
              </a:spcAft>
              <a:buClr>
                <a:srgbClr val="000000"/>
              </a:buClr>
              <a:buSzPts val="1400"/>
              <a:buFont typeface="Noto Sans Symbols"/>
              <a:buChar char="◻"/>
            </a:pPr>
            <a:r>
              <a:rPr lang="en-US" sz="1400" dirty="0">
                <a:solidFill>
                  <a:srgbClr val="000000"/>
                </a:solidFill>
                <a:latin typeface="Questrial"/>
                <a:ea typeface="Questrial"/>
                <a:cs typeface="Questrial"/>
                <a:sym typeface="Questrial"/>
              </a:rPr>
              <a:t>Sleeping Better</a:t>
            </a:r>
            <a:endParaRPr sz="1400" dirty="0">
              <a:solidFill>
                <a:srgbClr val="000000"/>
              </a:solidFill>
              <a:latin typeface="Questrial"/>
              <a:ea typeface="Questrial"/>
              <a:cs typeface="Questrial"/>
              <a:sym typeface="Questrial"/>
            </a:endParaRPr>
          </a:p>
          <a:p>
            <a:pPr marL="320040" lvl="0" indent="-298450" algn="l" rtl="0">
              <a:spcBef>
                <a:spcPts val="700"/>
              </a:spcBef>
              <a:spcAft>
                <a:spcPts val="0"/>
              </a:spcAft>
              <a:buClr>
                <a:srgbClr val="000000"/>
              </a:buClr>
              <a:buSzPts val="1400"/>
              <a:buFont typeface="Noto Sans Symbols"/>
              <a:buChar char="◻"/>
            </a:pPr>
            <a:r>
              <a:rPr lang="en-US" sz="1400" dirty="0">
                <a:solidFill>
                  <a:srgbClr val="000000"/>
                </a:solidFill>
                <a:latin typeface="Questrial"/>
                <a:ea typeface="Questrial"/>
                <a:cs typeface="Questrial"/>
                <a:sym typeface="Questrial"/>
              </a:rPr>
              <a:t>Increased overall well being</a:t>
            </a:r>
            <a:endParaRPr sz="1400" dirty="0">
              <a:solidFill>
                <a:srgbClr val="000000"/>
              </a:solidFill>
              <a:latin typeface="Questrial"/>
              <a:ea typeface="Questrial"/>
              <a:cs typeface="Questrial"/>
              <a:sym typeface="Questrial"/>
            </a:endParaRPr>
          </a:p>
          <a:p>
            <a:pPr marL="320040" lvl="0" indent="-209550" algn="l" rtl="0">
              <a:spcBef>
                <a:spcPts val="700"/>
              </a:spcBef>
              <a:spcAft>
                <a:spcPts val="0"/>
              </a:spcAft>
              <a:buClr>
                <a:schemeClr val="accent3"/>
              </a:buClr>
              <a:buSzPts val="1740"/>
              <a:buFont typeface="Noto Sans Symbols"/>
              <a:buNone/>
            </a:pPr>
            <a:endParaRPr sz="1400" dirty="0">
              <a:solidFill>
                <a:srgbClr val="000000"/>
              </a:solidFill>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endParaRPr sz="1400" dirty="0">
              <a:solidFill>
                <a:srgbClr val="000000"/>
              </a:solidFill>
            </a:endParaRPr>
          </a:p>
          <a:p>
            <a:pPr marL="0" lvl="0" indent="0" algn="l" rtl="0">
              <a:spcBef>
                <a:spcPts val="0"/>
              </a:spcBef>
              <a:spcAft>
                <a:spcPts val="0"/>
              </a:spcAft>
              <a:buClr>
                <a:schemeClr val="dk1"/>
              </a:buClr>
              <a:buSzPts val="1100"/>
              <a:buFont typeface="Arial"/>
              <a:buNone/>
            </a:pPr>
            <a:endParaRPr sz="1400" dirty="0">
              <a:solidFill>
                <a:srgbClr val="000000"/>
              </a:solidFill>
            </a:endParaRPr>
          </a:p>
          <a:p>
            <a:pPr marL="0" lvl="0" indent="0" algn="l" rtl="0">
              <a:spcBef>
                <a:spcPts val="0"/>
              </a:spcBef>
              <a:spcAft>
                <a:spcPts val="0"/>
              </a:spcAft>
              <a:buClr>
                <a:schemeClr val="dk1"/>
              </a:buClr>
              <a:buSzPts val="1100"/>
              <a:buFont typeface="Arial"/>
              <a:buNone/>
            </a:pPr>
            <a:endParaRPr sz="1400" dirty="0">
              <a:solidFill>
                <a:srgbClr val="000000"/>
              </a:solidFill>
              <a:latin typeface="Questrial"/>
              <a:ea typeface="Questrial"/>
              <a:cs typeface="Questrial"/>
              <a:sym typeface="Questrial"/>
            </a:endParaRPr>
          </a:p>
        </p:txBody>
      </p:sp>
      <p:sp>
        <p:nvSpPr>
          <p:cNvPr id="718" name="Google Shape;718;g3fb4770c8a_0_5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41430c0ca8_124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41430c0ca8_124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dirty="0">
                <a:solidFill>
                  <a:srgbClr val="FF0000"/>
                </a:solidFill>
                <a:latin typeface="Arial"/>
                <a:ea typeface="Arial"/>
                <a:cs typeface="Arial"/>
                <a:sym typeface="Arial"/>
              </a:rPr>
              <a:t>IF USING 3 MINUTE VIDEO</a:t>
            </a:r>
            <a:endParaRPr sz="1400" dirty="0">
              <a:solidFill>
                <a:srgbClr val="FF000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dirty="0">
              <a:solidFill>
                <a:srgbClr val="FF0000"/>
              </a:solidFill>
              <a:latin typeface="Arial"/>
              <a:ea typeface="Arial"/>
              <a:cs typeface="Arial"/>
              <a:sym typeface="Arial"/>
            </a:endParaRPr>
          </a:p>
          <a:p>
            <a:pPr marL="457200" lvl="0" indent="-317500" algn="l" rtl="0">
              <a:spcBef>
                <a:spcPts val="0"/>
              </a:spcBef>
              <a:spcAft>
                <a:spcPts val="0"/>
              </a:spcAft>
              <a:buClr>
                <a:srgbClr val="FF0000"/>
              </a:buClr>
              <a:buSzPts val="1400"/>
              <a:buChar char="●"/>
            </a:pPr>
            <a:r>
              <a:rPr lang="en-US" sz="1400" dirty="0">
                <a:solidFill>
                  <a:srgbClr val="FF0000"/>
                </a:solidFill>
                <a:latin typeface="Arial"/>
                <a:ea typeface="Arial"/>
                <a:cs typeface="Arial"/>
                <a:sym typeface="Arial"/>
              </a:rPr>
              <a:t>Thank you for watching the 3 minute introduction to Healthy Till 100. It’s an honor to be with you here today.</a:t>
            </a:r>
            <a:endParaRPr sz="1400" dirty="0">
              <a:solidFill>
                <a:srgbClr val="FF0000"/>
              </a:solidFill>
              <a:latin typeface="Arial"/>
              <a:ea typeface="Arial"/>
              <a:cs typeface="Arial"/>
              <a:sym typeface="Arial"/>
            </a:endParaRPr>
          </a:p>
          <a:p>
            <a:pPr marL="457200" lvl="0" indent="-317500" algn="l" rtl="0">
              <a:spcBef>
                <a:spcPts val="0"/>
              </a:spcBef>
              <a:spcAft>
                <a:spcPts val="0"/>
              </a:spcAft>
              <a:buClr>
                <a:srgbClr val="FF0000"/>
              </a:buClr>
              <a:buSzPts val="1400"/>
              <a:buChar char="●"/>
            </a:pPr>
            <a:r>
              <a:rPr lang="en-US" sz="1400" dirty="0">
                <a:solidFill>
                  <a:srgbClr val="FF0000"/>
                </a:solidFill>
                <a:latin typeface="Arial"/>
                <a:ea typeface="Arial"/>
                <a:cs typeface="Arial"/>
                <a:sym typeface="Arial"/>
              </a:rPr>
              <a:t>My name is Donna Ehrlich and my good friend Paul Jensen asked me to share the secrets of Healthy Till 100 and what has powered this simple and enjoyable life of living Healthy Till 100</a:t>
            </a:r>
            <a:endParaRPr sz="1400" dirty="0">
              <a:solidFill>
                <a:srgbClr val="FF0000"/>
              </a:solidFill>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dirty="0"/>
              <a:t>We may not all live </a:t>
            </a:r>
            <a:r>
              <a:rPr lang="en-US" sz="1400" u="sng" dirty="0"/>
              <a:t>all the way </a:t>
            </a:r>
            <a:r>
              <a:rPr lang="en-US" sz="1400" dirty="0"/>
              <a:t>to 100</a:t>
            </a:r>
            <a:endParaRPr sz="1400" dirty="0"/>
          </a:p>
          <a:p>
            <a:pPr marL="457200" lvl="0" indent="-317500" algn="l" rtl="0">
              <a:spcBef>
                <a:spcPts val="0"/>
              </a:spcBef>
              <a:spcAft>
                <a:spcPts val="0"/>
              </a:spcAft>
              <a:buClr>
                <a:schemeClr val="dk1"/>
              </a:buClr>
              <a:buSzPts val="1400"/>
              <a:buChar char="●"/>
            </a:pPr>
            <a:r>
              <a:rPr lang="en-US" sz="1400" dirty="0"/>
              <a:t>but we can strive to live well as long as we do live….</a:t>
            </a:r>
            <a:endParaRPr sz="1400" dirty="0"/>
          </a:p>
          <a:p>
            <a:pPr marL="914400" lvl="1" indent="-317500" algn="l" rtl="0">
              <a:spcBef>
                <a:spcPts val="0"/>
              </a:spcBef>
              <a:spcAft>
                <a:spcPts val="0"/>
              </a:spcAft>
              <a:buClr>
                <a:schemeClr val="dk1"/>
              </a:buClr>
              <a:buSzPts val="1400"/>
              <a:buChar char="○"/>
            </a:pPr>
            <a:r>
              <a:rPr lang="en-US" sz="1400" dirty="0"/>
              <a:t>radiating health</a:t>
            </a:r>
            <a:endParaRPr sz="1400" dirty="0"/>
          </a:p>
          <a:p>
            <a:pPr marL="914400" lvl="1" indent="-317500" algn="l" rtl="0">
              <a:spcBef>
                <a:spcPts val="0"/>
              </a:spcBef>
              <a:spcAft>
                <a:spcPts val="0"/>
              </a:spcAft>
              <a:buClr>
                <a:schemeClr val="dk1"/>
              </a:buClr>
              <a:buSzPts val="1400"/>
              <a:buChar char="○"/>
            </a:pPr>
            <a:r>
              <a:rPr lang="en-US" sz="1400" dirty="0"/>
              <a:t>an abundant lifestyle </a:t>
            </a:r>
            <a:endParaRPr sz="1400" dirty="0"/>
          </a:p>
          <a:p>
            <a:pPr marL="914400" lvl="1" indent="-317500" algn="l" rtl="0">
              <a:spcBef>
                <a:spcPts val="0"/>
              </a:spcBef>
              <a:spcAft>
                <a:spcPts val="0"/>
              </a:spcAft>
              <a:buClr>
                <a:schemeClr val="dk1"/>
              </a:buClr>
              <a:buSzPts val="1400"/>
              <a:buChar char="○"/>
            </a:pPr>
            <a:r>
              <a:rPr lang="en-US" sz="1400" dirty="0"/>
              <a:t>an unselfish heart</a:t>
            </a:r>
            <a:endParaRPr sz="1400" dirty="0"/>
          </a:p>
          <a:p>
            <a:pPr marL="914400" lvl="1" indent="-317500" algn="l" rtl="0">
              <a:spcBef>
                <a:spcPts val="0"/>
              </a:spcBef>
              <a:spcAft>
                <a:spcPts val="0"/>
              </a:spcAft>
              <a:buClr>
                <a:schemeClr val="dk1"/>
              </a:buClr>
              <a:buSzPts val="1400"/>
              <a:buChar char="○"/>
            </a:pPr>
            <a:r>
              <a:rPr lang="en-US" sz="1400" dirty="0"/>
              <a:t>and a desire to serve</a:t>
            </a:r>
            <a:endParaRPr sz="1400" dirty="0"/>
          </a:p>
          <a:p>
            <a:pPr marL="0" lvl="0" indent="0" algn="l" rtl="0">
              <a:spcBef>
                <a:spcPts val="0"/>
              </a:spcBef>
              <a:spcAft>
                <a:spcPts val="0"/>
              </a:spcAft>
              <a:buClr>
                <a:srgbClr val="000000"/>
              </a:buClr>
              <a:buSzPts val="1100"/>
              <a:buFont typeface="Arial"/>
              <a:buNone/>
            </a:pPr>
            <a:r>
              <a:rPr lang="en-US" sz="1400" dirty="0">
                <a:latin typeface="Arial"/>
                <a:ea typeface="Arial"/>
                <a:cs typeface="Arial"/>
                <a:sym typeface="Arial"/>
              </a:rPr>
              <a:t>This presentation is for you, and how we can help you, meet YOUR goals... </a:t>
            </a:r>
            <a:endParaRPr sz="1400" dirty="0">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US" sz="1400" dirty="0">
                <a:latin typeface="Arial"/>
                <a:ea typeface="Arial"/>
                <a:cs typeface="Arial"/>
                <a:sym typeface="Arial"/>
              </a:rPr>
              <a:t>to help you live an abundant life as long as you live.  </a:t>
            </a:r>
            <a:endParaRPr sz="1400" dirty="0">
              <a:solidFill>
                <a:srgbClr val="FF000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dirty="0">
                <a:latin typeface="Arial"/>
                <a:ea typeface="Arial"/>
                <a:cs typeface="Arial"/>
                <a:sym typeface="Arial"/>
              </a:rPr>
              <a:t>NO 3 MINUTE PRESENTATION</a:t>
            </a:r>
            <a:endParaRPr sz="14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dirty="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dirty="0">
                <a:latin typeface="Arial"/>
                <a:ea typeface="Arial"/>
                <a:cs typeface="Arial"/>
                <a:sym typeface="Arial"/>
              </a:rPr>
              <a:t>It’s an honor to share with you the Healthy till 100 Lifestyle.</a:t>
            </a:r>
            <a:endParaRPr sz="1400" dirty="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dirty="0">
                <a:latin typeface="Arial"/>
                <a:ea typeface="Arial"/>
                <a:cs typeface="Arial"/>
                <a:sym typeface="Arial"/>
              </a:rPr>
              <a:t>My name is Donna Ehrlich and our family is definitely living the Healthy till 100 Lifestyle</a:t>
            </a:r>
            <a:endParaRPr sz="1400" dirty="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dirty="0">
                <a:latin typeface="Arial"/>
                <a:ea typeface="Arial"/>
                <a:cs typeface="Arial"/>
                <a:sym typeface="Arial"/>
              </a:rPr>
              <a:t>and we are loving it. </a:t>
            </a:r>
            <a:endParaRPr sz="1400" dirty="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dirty="0"/>
              <a:t>We may not all live </a:t>
            </a:r>
            <a:r>
              <a:rPr lang="en-US" sz="1400" u="sng" dirty="0"/>
              <a:t>all the way </a:t>
            </a:r>
            <a:r>
              <a:rPr lang="en-US" sz="1400" dirty="0"/>
              <a:t>to 100</a:t>
            </a:r>
            <a:endParaRPr sz="1400" dirty="0"/>
          </a:p>
          <a:p>
            <a:pPr marL="457200" lvl="0" indent="-317500" algn="l" rtl="0">
              <a:spcBef>
                <a:spcPts val="0"/>
              </a:spcBef>
              <a:spcAft>
                <a:spcPts val="0"/>
              </a:spcAft>
              <a:buClr>
                <a:schemeClr val="dk1"/>
              </a:buClr>
              <a:buSzPts val="1400"/>
              <a:buChar char="●"/>
            </a:pPr>
            <a:r>
              <a:rPr lang="en-US" sz="1400" dirty="0"/>
              <a:t>but we can strive to live well as long as we do live….</a:t>
            </a:r>
            <a:endParaRPr sz="1400" dirty="0"/>
          </a:p>
          <a:p>
            <a:pPr marL="914400" lvl="1" indent="-317500" algn="l" rtl="0">
              <a:spcBef>
                <a:spcPts val="0"/>
              </a:spcBef>
              <a:spcAft>
                <a:spcPts val="0"/>
              </a:spcAft>
              <a:buClr>
                <a:schemeClr val="dk1"/>
              </a:buClr>
              <a:buSzPts val="1400"/>
              <a:buChar char="○"/>
            </a:pPr>
            <a:r>
              <a:rPr lang="en-US" sz="1400" dirty="0"/>
              <a:t>radiating health</a:t>
            </a:r>
            <a:endParaRPr sz="1400" dirty="0"/>
          </a:p>
          <a:p>
            <a:pPr marL="914400" lvl="1" indent="-317500" algn="l" rtl="0">
              <a:spcBef>
                <a:spcPts val="0"/>
              </a:spcBef>
              <a:spcAft>
                <a:spcPts val="0"/>
              </a:spcAft>
              <a:buClr>
                <a:schemeClr val="dk1"/>
              </a:buClr>
              <a:buSzPts val="1400"/>
              <a:buChar char="○"/>
            </a:pPr>
            <a:r>
              <a:rPr lang="en-US" sz="1400" dirty="0"/>
              <a:t>an abundant lifestyle </a:t>
            </a:r>
            <a:endParaRPr sz="1400" dirty="0"/>
          </a:p>
          <a:p>
            <a:pPr marL="914400" lvl="1" indent="-317500" algn="l" rtl="0">
              <a:spcBef>
                <a:spcPts val="0"/>
              </a:spcBef>
              <a:spcAft>
                <a:spcPts val="0"/>
              </a:spcAft>
              <a:buClr>
                <a:schemeClr val="dk1"/>
              </a:buClr>
              <a:buSzPts val="1400"/>
              <a:buChar char="○"/>
            </a:pPr>
            <a:r>
              <a:rPr lang="en-US" sz="1400" dirty="0"/>
              <a:t>an unselfish heart</a:t>
            </a:r>
            <a:endParaRPr sz="1400" dirty="0"/>
          </a:p>
          <a:p>
            <a:pPr marL="914400" lvl="1" indent="-317500" algn="l" rtl="0">
              <a:spcBef>
                <a:spcPts val="0"/>
              </a:spcBef>
              <a:spcAft>
                <a:spcPts val="0"/>
              </a:spcAft>
              <a:buClr>
                <a:schemeClr val="dk1"/>
              </a:buClr>
              <a:buSzPts val="1400"/>
              <a:buChar char="○"/>
            </a:pPr>
            <a:r>
              <a:rPr lang="en-US" sz="1400" dirty="0"/>
              <a:t>and a desire to serve</a:t>
            </a:r>
            <a:endParaRPr sz="1400" dirty="0"/>
          </a:p>
          <a:p>
            <a:pPr marL="0" lvl="0" indent="0" algn="l" rtl="0">
              <a:spcBef>
                <a:spcPts val="0"/>
              </a:spcBef>
              <a:spcAft>
                <a:spcPts val="0"/>
              </a:spcAft>
              <a:buClr>
                <a:srgbClr val="000000"/>
              </a:buClr>
              <a:buSzPts val="1100"/>
              <a:buFont typeface="Arial"/>
              <a:buNone/>
            </a:pPr>
            <a:r>
              <a:rPr lang="en-US" sz="1400" dirty="0">
                <a:latin typeface="Arial"/>
                <a:ea typeface="Arial"/>
                <a:cs typeface="Arial"/>
                <a:sym typeface="Arial"/>
              </a:rPr>
              <a:t>This presentation is for you, and how we can help you, meet YOUR goals... </a:t>
            </a:r>
            <a:endParaRPr sz="1400" dirty="0">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US" sz="1400" dirty="0">
                <a:latin typeface="Arial"/>
                <a:ea typeface="Arial"/>
                <a:cs typeface="Arial"/>
                <a:sym typeface="Arial"/>
              </a:rPr>
              <a:t>to help you live an abundant life as long as you live.  </a:t>
            </a:r>
            <a:endParaRPr sz="1400" dirty="0">
              <a:solidFill>
                <a:srgbClr val="FF0000"/>
              </a:solidFill>
              <a:latin typeface="Arial"/>
              <a:ea typeface="Arial"/>
              <a:cs typeface="Arial"/>
              <a:sym typeface="Arial"/>
            </a:endParaRPr>
          </a:p>
          <a:p>
            <a:pPr marL="45720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6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436" name="Google Shape;436;g41430c0ca8_124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4AF0C-9186-0D4A-8BFB-EE76E72A7EF7}" type="slidenum">
              <a:rPr lang="en-US" smtClean="0"/>
              <a:t>5</a:t>
            </a:fld>
            <a:endParaRPr lang="en-US" dirty="0"/>
          </a:p>
        </p:txBody>
      </p:sp>
    </p:spTree>
    <p:extLst>
      <p:ext uri="{BB962C8B-B14F-4D97-AF65-F5344CB8AC3E}">
        <p14:creationId xmlns:p14="http://schemas.microsoft.com/office/powerpoint/2010/main" val="3687341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ct val="0"/>
              </a:spcBef>
              <a:spcAft>
                <a:spcPts val="1800"/>
              </a:spcAft>
            </a:pPr>
            <a:r>
              <a:rPr lang="nl-NL" altLang="en-US" sz="1200" dirty="0" smtClean="0">
                <a:latin typeface="Arial" panose="020B0604020202020204" pitchFamily="34" charset="0"/>
              </a:rPr>
              <a:t>Vergelijk het met 5 paarden die een kar trekken. De 5 paarden staan voor de 5 belangrijkste systemen.</a:t>
            </a:r>
          </a:p>
          <a:p>
            <a:pPr>
              <a:spcBef>
                <a:spcPct val="0"/>
              </a:spcBef>
              <a:spcAft>
                <a:spcPts val="1800"/>
              </a:spcAft>
            </a:pPr>
            <a:r>
              <a:rPr lang="nl-NL" altLang="en-US" sz="1200" dirty="0" smtClean="0">
                <a:latin typeface="Arial" panose="020B0604020202020204" pitchFamily="34" charset="0"/>
              </a:rPr>
              <a:t>Als één paard te hard of te zacht rent, dan heeft dat effect op de andere paarden en de kar raakt uit balans. De kar rijdt zonder problemen als alle paarden in harmonie met elkaar lopen. Zo is het ook met ons lichaam, dat is gezond als alle 5 systemen in balans zijn.</a:t>
            </a:r>
          </a:p>
          <a:p>
            <a:endParaRPr lang="nl-NL" dirty="0"/>
          </a:p>
        </p:txBody>
      </p:sp>
      <p:sp>
        <p:nvSpPr>
          <p:cNvPr id="4" name="Tijdelijke aanduiding voor dianummer 3"/>
          <p:cNvSpPr>
            <a:spLocks noGrp="1"/>
          </p:cNvSpPr>
          <p:nvPr>
            <p:ph type="sldNum" sz="quarter" idx="10"/>
          </p:nvPr>
        </p:nvSpPr>
        <p:spPr/>
        <p:txBody>
          <a:bodyPr/>
          <a:lstStyle/>
          <a:p>
            <a:fld id="{341A1117-A3D3-491B-80E2-BBB499F2B33C}" type="slidenum">
              <a:rPr lang="nl-NL" smtClean="0"/>
              <a:t>10</a:t>
            </a:fld>
            <a:endParaRPr lang="nl-NL"/>
          </a:p>
        </p:txBody>
      </p:sp>
    </p:spTree>
    <p:extLst>
      <p:ext uri="{BB962C8B-B14F-4D97-AF65-F5344CB8AC3E}">
        <p14:creationId xmlns:p14="http://schemas.microsoft.com/office/powerpoint/2010/main" val="293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ct val="0"/>
              </a:spcBef>
              <a:spcAft>
                <a:spcPts val="1800"/>
              </a:spcAft>
            </a:pPr>
            <a:r>
              <a:rPr lang="nl-NL" altLang="en-US" sz="1200" dirty="0" smtClean="0">
                <a:latin typeface="Arial" panose="020B0604020202020204" pitchFamily="34" charset="0"/>
              </a:rPr>
              <a:t>Vergelijk het met 5 paarden die een kar trekken. De 5 paarden staan voor de 5 belangrijkste systemen.</a:t>
            </a:r>
          </a:p>
          <a:p>
            <a:pPr>
              <a:spcBef>
                <a:spcPct val="0"/>
              </a:spcBef>
              <a:spcAft>
                <a:spcPts val="1800"/>
              </a:spcAft>
            </a:pPr>
            <a:r>
              <a:rPr lang="nl-NL" altLang="en-US" sz="1200" dirty="0" smtClean="0">
                <a:latin typeface="Arial" panose="020B0604020202020204" pitchFamily="34" charset="0"/>
              </a:rPr>
              <a:t>Als één paard te hard of te zacht rent, dan heeft dat effect op de andere paarden en de kar raakt uit balans. De kar rijdt zonder problemen als alle paarden in harmonie met elkaar lopen. Zo is het ook met ons lichaam, dat is gezond als alle 5 systemen in balans zijn.</a:t>
            </a:r>
          </a:p>
          <a:p>
            <a:endParaRPr lang="nl-NL" dirty="0"/>
          </a:p>
        </p:txBody>
      </p:sp>
      <p:sp>
        <p:nvSpPr>
          <p:cNvPr id="4" name="Tijdelijke aanduiding voor dianummer 3"/>
          <p:cNvSpPr>
            <a:spLocks noGrp="1"/>
          </p:cNvSpPr>
          <p:nvPr>
            <p:ph type="sldNum" sz="quarter" idx="10"/>
          </p:nvPr>
        </p:nvSpPr>
        <p:spPr/>
        <p:txBody>
          <a:bodyPr/>
          <a:lstStyle/>
          <a:p>
            <a:fld id="{341A1117-A3D3-491B-80E2-BBB499F2B33C}" type="slidenum">
              <a:rPr lang="nl-NL" smtClean="0"/>
              <a:t>11</a:t>
            </a:fld>
            <a:endParaRPr lang="nl-NL"/>
          </a:p>
        </p:txBody>
      </p:sp>
    </p:spTree>
    <p:extLst>
      <p:ext uri="{BB962C8B-B14F-4D97-AF65-F5344CB8AC3E}">
        <p14:creationId xmlns:p14="http://schemas.microsoft.com/office/powerpoint/2010/main" val="29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fb4770c8a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fb4770c8a_0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dirty="0"/>
              <a:t>What  makes these foods so valuable and </a:t>
            </a:r>
            <a:r>
              <a:rPr lang="en-US" sz="1400" b="1" dirty="0"/>
              <a:t>UNIQUE</a:t>
            </a:r>
            <a:r>
              <a:rPr lang="en-US" sz="1400" dirty="0"/>
              <a:t> to the</a:t>
            </a:r>
            <a:r>
              <a:rPr lang="en-US" sz="1400" b="1" dirty="0"/>
              <a:t> marketplace?</a:t>
            </a:r>
            <a:r>
              <a:rPr lang="en-US" sz="1400" dirty="0"/>
              <a:t> </a:t>
            </a:r>
            <a:endParaRPr sz="1400" dirty="0"/>
          </a:p>
          <a:p>
            <a:pPr marL="0" lvl="0" indent="0" algn="l" rtl="0">
              <a:spcBef>
                <a:spcPts val="0"/>
              </a:spcBef>
              <a:spcAft>
                <a:spcPts val="0"/>
              </a:spcAft>
              <a:buClr>
                <a:schemeClr val="dk1"/>
              </a:buClr>
              <a:buSzPts val="1100"/>
              <a:buFont typeface="Arial"/>
              <a:buNone/>
            </a:pPr>
            <a:endParaRPr sz="1400" dirty="0"/>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Whole Foods</a:t>
            </a:r>
            <a:r>
              <a:rPr lang="en-US" sz="1400" dirty="0">
                <a:latin typeface="Questrial"/>
                <a:ea typeface="Questrial"/>
                <a:cs typeface="Questrial"/>
                <a:sym typeface="Questrial"/>
              </a:rPr>
              <a:t> - A whole food Is the Carbs, Proteins, Fats, Vitamins and Minerals ALL IN TACT, </a:t>
            </a: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dirty="0">
                <a:latin typeface="Questrial"/>
                <a:ea typeface="Questrial"/>
                <a:cs typeface="Questrial"/>
                <a:sym typeface="Questrial"/>
              </a:rPr>
              <a:t>NOTHING ADDED OR SUBTRACTED- except the water and the non-nutritive indigestible bulk.  We  couldn’t begin to eat all these herbs just as it is grown.</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Food Grade Herbs</a:t>
            </a:r>
            <a:r>
              <a:rPr lang="en-US" sz="1400" dirty="0">
                <a:latin typeface="Questrial"/>
                <a:ea typeface="Questrial"/>
                <a:cs typeface="Questrial"/>
                <a:sym typeface="Questrial"/>
              </a:rPr>
              <a:t> - Herbs are a much higher nourishment than our beans and potatoes.  But are tightly bound, so have to be carefully prepared to release that nourishment.  This is so different than drying herbs, chopping them up and putting them in a capsule, where we get very little benefit..  </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Concentrated 8-10xs </a:t>
            </a:r>
            <a:r>
              <a:rPr lang="en-US" sz="1400" dirty="0">
                <a:latin typeface="Questrial"/>
                <a:ea typeface="Questrial"/>
                <a:cs typeface="Questrial"/>
                <a:sym typeface="Questrial"/>
              </a:rPr>
              <a:t>- Can you even imagine how much food you would have to eat to get the equivalent quantity of nutrition.  How much would your groceries cost  if you purchased 10x as much food. Concentration is critical for significant excellent health.</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Properly combined to Nourish Systems</a:t>
            </a:r>
            <a:r>
              <a:rPr lang="en-US" sz="1400" dirty="0">
                <a:latin typeface="Questrial"/>
                <a:ea typeface="Questrial"/>
                <a:cs typeface="Questrial"/>
                <a:sym typeface="Questrial"/>
              </a:rPr>
              <a:t> - Not just a lot of wonderful foods put together, but very specific foods to restore the balance in each system. A balanced system is a healthy system.</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Properly combined to negate weaknesses and bring out strengths. </a:t>
            </a:r>
            <a:r>
              <a:rPr lang="en-US" sz="1400" dirty="0">
                <a:latin typeface="Questrial"/>
                <a:ea typeface="Questrial"/>
                <a:cs typeface="Questrial"/>
                <a:sym typeface="Questrial"/>
              </a:rPr>
              <a:t> Every food has negatives and strengths….Dr. Chen, the master herbalist knows how to properly combine to do this.  You can’t read this on a label.  It’s the synergy of the combination. </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These food grade herbs don’t interfere with meds </a:t>
            </a:r>
            <a:r>
              <a:rPr lang="en-US" sz="1400" dirty="0">
                <a:latin typeface="Questrial"/>
                <a:ea typeface="Questrial"/>
                <a:cs typeface="Questrial"/>
                <a:sym typeface="Questrial"/>
              </a:rPr>
              <a:t>- many people come to the SR lifestyle on many meds, slowly they are able to start dropping these as the body comes into balance..  No interference, these are foods.  If the doctor says don’t eat food,, then you wouldn’t want to eat SR.  </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Safe for pregnant &amp; nursing moms</a:t>
            </a:r>
            <a:r>
              <a:rPr lang="en-US" sz="1400" dirty="0">
                <a:latin typeface="Questrial"/>
                <a:ea typeface="Questrial"/>
                <a:cs typeface="Questrial"/>
                <a:sym typeface="Questrial"/>
              </a:rPr>
              <a:t> - this is SR safety criteria</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Grown without pesticides, chemicals &amp; GMO </a:t>
            </a:r>
            <a:r>
              <a:rPr lang="en-US" sz="1400" dirty="0">
                <a:latin typeface="Questrial"/>
                <a:ea typeface="Questrial"/>
                <a:cs typeface="Questrial"/>
                <a:sym typeface="Questrial"/>
              </a:rPr>
              <a:t>- grown naturally on mountain sides or in controlled pristine  gardens, &amp; farms. They are then cleaned 5 ways in Singapore before coming into the US.  The FDA doesn’t require fumigation and irradiation of our herbs, unlike other herbs that come in to the US,  because they are so clean.  This is huge in maintaining that life and vitality of the herbs.!</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Quality Control, Safety, and very Effective – These are SR’s Top Priorities</a:t>
            </a:r>
            <a:r>
              <a:rPr lang="en-US" sz="1400" dirty="0">
                <a:latin typeface="Questrial"/>
                <a:ea typeface="Questrial"/>
                <a:cs typeface="Questrial"/>
                <a:sym typeface="Questrial"/>
              </a:rPr>
              <a:t> - Because our standards are so high, the FDA has given Sunrider a Pharmaceutical Level of Manufacturing, unheard of for a food company.  </a:t>
            </a:r>
            <a:endParaRPr sz="1400" dirty="0">
              <a:latin typeface="Questrial"/>
              <a:ea typeface="Questrial"/>
              <a:cs typeface="Questrial"/>
              <a:sym typeface="Questrial"/>
            </a:endParaRPr>
          </a:p>
        </p:txBody>
      </p:sp>
      <p:sp>
        <p:nvSpPr>
          <p:cNvPr id="546" name="Google Shape;546;g3fb4770c8a_0_4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fb4770c8a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fb4770c8a_0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dirty="0"/>
              <a:t>What  makes these foods so valuable and </a:t>
            </a:r>
            <a:r>
              <a:rPr lang="en-US" sz="1400" b="1" dirty="0"/>
              <a:t>UNIQUE</a:t>
            </a:r>
            <a:r>
              <a:rPr lang="en-US" sz="1400" dirty="0"/>
              <a:t> to the</a:t>
            </a:r>
            <a:r>
              <a:rPr lang="en-US" sz="1400" b="1" dirty="0"/>
              <a:t> marketplace?</a:t>
            </a:r>
            <a:r>
              <a:rPr lang="en-US" sz="1400" dirty="0"/>
              <a:t> </a:t>
            </a:r>
            <a:endParaRPr sz="1400" dirty="0"/>
          </a:p>
          <a:p>
            <a:pPr marL="0" lvl="0" indent="0" algn="l" rtl="0">
              <a:spcBef>
                <a:spcPts val="0"/>
              </a:spcBef>
              <a:spcAft>
                <a:spcPts val="0"/>
              </a:spcAft>
              <a:buClr>
                <a:schemeClr val="dk1"/>
              </a:buClr>
              <a:buSzPts val="1100"/>
              <a:buFont typeface="Arial"/>
              <a:buNone/>
            </a:pPr>
            <a:endParaRPr sz="1400" dirty="0"/>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Whole Foods</a:t>
            </a:r>
            <a:r>
              <a:rPr lang="en-US" sz="1400" dirty="0">
                <a:latin typeface="Questrial"/>
                <a:ea typeface="Questrial"/>
                <a:cs typeface="Questrial"/>
                <a:sym typeface="Questrial"/>
              </a:rPr>
              <a:t> - A whole food Is the Carbs, Proteins, Fats, Vitamins and Minerals ALL IN TACT, </a:t>
            </a: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dirty="0">
                <a:latin typeface="Questrial"/>
                <a:ea typeface="Questrial"/>
                <a:cs typeface="Questrial"/>
                <a:sym typeface="Questrial"/>
              </a:rPr>
              <a:t>NOTHING ADDED OR SUBTRACTED- except the water and the non-nutritive indigestible bulk.  We  couldn’t begin to eat all these herbs just as it is grown.</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Food Grade Herbs</a:t>
            </a:r>
            <a:r>
              <a:rPr lang="en-US" sz="1400" dirty="0">
                <a:latin typeface="Questrial"/>
                <a:ea typeface="Questrial"/>
                <a:cs typeface="Questrial"/>
                <a:sym typeface="Questrial"/>
              </a:rPr>
              <a:t> - Herbs are a much higher nourishment than our beans and potatoes.  But are tightly bound, so have to be carefully prepared to release that nourishment.  This is so different than drying herbs, chopping them up and putting them in a capsule, where we get very little benefit..  </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Concentrated 8-10xs </a:t>
            </a:r>
            <a:r>
              <a:rPr lang="en-US" sz="1400" dirty="0">
                <a:latin typeface="Questrial"/>
                <a:ea typeface="Questrial"/>
                <a:cs typeface="Questrial"/>
                <a:sym typeface="Questrial"/>
              </a:rPr>
              <a:t>- Can you even imagine how much food you would have to eat to get the equivalent quantity of nutrition.  How much would your groceries cost  if you purchased 10x as much food. Concentration is critical for significant excellent health.</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Properly combined to Nourish Systems</a:t>
            </a:r>
            <a:r>
              <a:rPr lang="en-US" sz="1400" dirty="0">
                <a:latin typeface="Questrial"/>
                <a:ea typeface="Questrial"/>
                <a:cs typeface="Questrial"/>
                <a:sym typeface="Questrial"/>
              </a:rPr>
              <a:t> - Not just a lot of wonderful foods put together, but very specific foods to restore the balance in each system. A balanced system is a healthy system.</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Properly combined to negate weaknesses and bring out strengths. </a:t>
            </a:r>
            <a:r>
              <a:rPr lang="en-US" sz="1400" dirty="0">
                <a:latin typeface="Questrial"/>
                <a:ea typeface="Questrial"/>
                <a:cs typeface="Questrial"/>
                <a:sym typeface="Questrial"/>
              </a:rPr>
              <a:t> Every food has negatives and strengths….Dr. Chen, the master herbalist knows how to properly combine to do this.  You can’t read this on a label.  It’s the synergy of the combination. </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These food grade herbs don’t interfere with meds </a:t>
            </a:r>
            <a:r>
              <a:rPr lang="en-US" sz="1400" dirty="0">
                <a:latin typeface="Questrial"/>
                <a:ea typeface="Questrial"/>
                <a:cs typeface="Questrial"/>
                <a:sym typeface="Questrial"/>
              </a:rPr>
              <a:t>- many people come to the SR lifestyle on many meds, slowly they are able to start dropping these as the body comes into balance..  No interference, these are foods.  If the doctor says don’t eat food,, then you wouldn’t want to eat SR.  </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Safe for pregnant &amp; nursing moms</a:t>
            </a:r>
            <a:r>
              <a:rPr lang="en-US" sz="1400" dirty="0">
                <a:latin typeface="Questrial"/>
                <a:ea typeface="Questrial"/>
                <a:cs typeface="Questrial"/>
                <a:sym typeface="Questrial"/>
              </a:rPr>
              <a:t> - this is SR safety criteria</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Grown without pesticides, chemicals &amp; GMO </a:t>
            </a:r>
            <a:r>
              <a:rPr lang="en-US" sz="1400" dirty="0">
                <a:latin typeface="Questrial"/>
                <a:ea typeface="Questrial"/>
                <a:cs typeface="Questrial"/>
                <a:sym typeface="Questrial"/>
              </a:rPr>
              <a:t>- grown naturally on mountain sides or in controlled pristine  gardens, &amp; farms. They are then cleaned 5 ways in Singapore before coming into the US.  The FDA doesn’t require fumigation and irradiation of our herbs, unlike other herbs that come in to the US,  because they are so clean.  This is huge in maintaining that life and vitality of the herbs.!</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Quality Control, Safety, and very Effective – These are SR’s Top Priorities</a:t>
            </a:r>
            <a:r>
              <a:rPr lang="en-US" sz="1400" dirty="0">
                <a:latin typeface="Questrial"/>
                <a:ea typeface="Questrial"/>
                <a:cs typeface="Questrial"/>
                <a:sym typeface="Questrial"/>
              </a:rPr>
              <a:t> - Because our standards are so high, the FDA has given Sunrider a Pharmaceutical Level of Manufacturing, unheard of for a food company.  </a:t>
            </a:r>
            <a:endParaRPr sz="1400" dirty="0">
              <a:latin typeface="Questrial"/>
              <a:ea typeface="Questrial"/>
              <a:cs typeface="Questrial"/>
              <a:sym typeface="Questrial"/>
            </a:endParaRPr>
          </a:p>
        </p:txBody>
      </p:sp>
      <p:sp>
        <p:nvSpPr>
          <p:cNvPr id="546" name="Google Shape;546;g3fb4770c8a_0_4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fb4770c8a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fb4770c8a_0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dirty="0"/>
              <a:t>What  makes these foods so valuable and </a:t>
            </a:r>
            <a:r>
              <a:rPr lang="en-US" sz="1400" b="1" dirty="0"/>
              <a:t>UNIQUE</a:t>
            </a:r>
            <a:r>
              <a:rPr lang="en-US" sz="1400" dirty="0"/>
              <a:t> to the</a:t>
            </a:r>
            <a:r>
              <a:rPr lang="en-US" sz="1400" b="1" dirty="0"/>
              <a:t> marketplace?</a:t>
            </a:r>
            <a:r>
              <a:rPr lang="en-US" sz="1400" dirty="0"/>
              <a:t> </a:t>
            </a:r>
            <a:endParaRPr sz="1400" dirty="0"/>
          </a:p>
          <a:p>
            <a:pPr marL="0" lvl="0" indent="0" algn="l" rtl="0">
              <a:spcBef>
                <a:spcPts val="0"/>
              </a:spcBef>
              <a:spcAft>
                <a:spcPts val="0"/>
              </a:spcAft>
              <a:buClr>
                <a:schemeClr val="dk1"/>
              </a:buClr>
              <a:buSzPts val="1100"/>
              <a:buFont typeface="Arial"/>
              <a:buNone/>
            </a:pPr>
            <a:endParaRPr sz="1400" dirty="0"/>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Whole Foods</a:t>
            </a:r>
            <a:r>
              <a:rPr lang="en-US" sz="1400" dirty="0">
                <a:latin typeface="Questrial"/>
                <a:ea typeface="Questrial"/>
                <a:cs typeface="Questrial"/>
                <a:sym typeface="Questrial"/>
              </a:rPr>
              <a:t> - A whole food Is the Carbs, Proteins, Fats, Vitamins and Minerals ALL IN TACT, </a:t>
            </a: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dirty="0">
                <a:latin typeface="Questrial"/>
                <a:ea typeface="Questrial"/>
                <a:cs typeface="Questrial"/>
                <a:sym typeface="Questrial"/>
              </a:rPr>
              <a:t>NOTHING ADDED OR SUBTRACTED- except the water and the non-nutritive indigestible bulk.  We  couldn’t begin to eat all these herbs just as it is grown.</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Food Grade Herbs</a:t>
            </a:r>
            <a:r>
              <a:rPr lang="en-US" sz="1400" dirty="0">
                <a:latin typeface="Questrial"/>
                <a:ea typeface="Questrial"/>
                <a:cs typeface="Questrial"/>
                <a:sym typeface="Questrial"/>
              </a:rPr>
              <a:t> - Herbs are a much higher nourishment than our beans and potatoes.  But are tightly bound, so have to be carefully prepared to release that nourishment.  This is so different than drying herbs, chopping them up and putting them in a capsule, where we get very little benefit..  </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Concentrated 8-10xs </a:t>
            </a:r>
            <a:r>
              <a:rPr lang="en-US" sz="1400" dirty="0">
                <a:latin typeface="Questrial"/>
                <a:ea typeface="Questrial"/>
                <a:cs typeface="Questrial"/>
                <a:sym typeface="Questrial"/>
              </a:rPr>
              <a:t>- Can you even imagine how much food you would have to eat to get the equivalent quantity of nutrition.  How much would your groceries cost  if you purchased 10x as much food. Concentration is critical for significant excellent health.</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Properly combined to Nourish Systems</a:t>
            </a:r>
            <a:r>
              <a:rPr lang="en-US" sz="1400" dirty="0">
                <a:latin typeface="Questrial"/>
                <a:ea typeface="Questrial"/>
                <a:cs typeface="Questrial"/>
                <a:sym typeface="Questrial"/>
              </a:rPr>
              <a:t> - Not just a lot of wonderful foods put together, but very specific foods to restore the balance in each system. A balanced system is a healthy system.</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Properly combined to negate weaknesses and bring out strengths. </a:t>
            </a:r>
            <a:r>
              <a:rPr lang="en-US" sz="1400" dirty="0">
                <a:latin typeface="Questrial"/>
                <a:ea typeface="Questrial"/>
                <a:cs typeface="Questrial"/>
                <a:sym typeface="Questrial"/>
              </a:rPr>
              <a:t> Every food has negatives and strengths….Dr. Chen, the master herbalist knows how to properly combine to do this.  You can’t read this on a label.  It’s the synergy of the combination. </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These food grade herbs don’t interfere with meds </a:t>
            </a:r>
            <a:r>
              <a:rPr lang="en-US" sz="1400" dirty="0">
                <a:latin typeface="Questrial"/>
                <a:ea typeface="Questrial"/>
                <a:cs typeface="Questrial"/>
                <a:sym typeface="Questrial"/>
              </a:rPr>
              <a:t>- many people come to the SR lifestyle on many meds, slowly they are able to start dropping these as the body comes into balance..  No interference, these are foods.  If the doctor says don’t eat food,, then you wouldn’t want to eat SR.  </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Safe for pregnant &amp; nursing moms</a:t>
            </a:r>
            <a:r>
              <a:rPr lang="en-US" sz="1400" dirty="0">
                <a:latin typeface="Questrial"/>
                <a:ea typeface="Questrial"/>
                <a:cs typeface="Questrial"/>
                <a:sym typeface="Questrial"/>
              </a:rPr>
              <a:t> - this is SR safety criteria</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Grown without pesticides, chemicals &amp; GMO </a:t>
            </a:r>
            <a:r>
              <a:rPr lang="en-US" sz="1400" dirty="0">
                <a:latin typeface="Questrial"/>
                <a:ea typeface="Questrial"/>
                <a:cs typeface="Questrial"/>
                <a:sym typeface="Questrial"/>
              </a:rPr>
              <a:t>- grown naturally on mountain sides or in controlled pristine  gardens, &amp; farms. They are then cleaned 5 ways in Singapore before coming into the US.  The FDA doesn’t require fumigation and irradiation of our herbs, unlike other herbs that come in to the US,  because they are so clean.  This is huge in maintaining that life and vitality of the herbs.!</a:t>
            </a:r>
            <a:endParaRPr sz="1400" dirty="0">
              <a:latin typeface="Questrial"/>
              <a:ea typeface="Questrial"/>
              <a:cs typeface="Questrial"/>
              <a:sym typeface="Questrial"/>
            </a:endParaRPr>
          </a:p>
          <a:p>
            <a:pPr marL="457200" lvl="0" indent="0" algn="l" rtl="0">
              <a:lnSpc>
                <a:spcPct val="100000"/>
              </a:lnSpc>
              <a:spcBef>
                <a:spcPts val="0"/>
              </a:spcBef>
              <a:spcAft>
                <a:spcPts val="0"/>
              </a:spcAft>
              <a:buNone/>
            </a:pPr>
            <a:endParaRPr sz="1400" dirty="0">
              <a:latin typeface="Questrial"/>
              <a:ea typeface="Questrial"/>
              <a:cs typeface="Questrial"/>
              <a:sym typeface="Questrial"/>
            </a:endParaRPr>
          </a:p>
          <a:p>
            <a:pPr marL="457200" lvl="0" indent="-317500" algn="l" rtl="0">
              <a:lnSpc>
                <a:spcPct val="100000"/>
              </a:lnSpc>
              <a:spcBef>
                <a:spcPts val="0"/>
              </a:spcBef>
              <a:spcAft>
                <a:spcPts val="0"/>
              </a:spcAft>
              <a:buSzPts val="1400"/>
              <a:buFont typeface="Questrial"/>
              <a:buChar char="●"/>
            </a:pPr>
            <a:r>
              <a:rPr lang="en-US" sz="1400" b="1" dirty="0">
                <a:latin typeface="Questrial"/>
                <a:ea typeface="Questrial"/>
                <a:cs typeface="Questrial"/>
                <a:sym typeface="Questrial"/>
              </a:rPr>
              <a:t>Quality Control, Safety, and very Effective – These are SR’s Top Priorities</a:t>
            </a:r>
            <a:r>
              <a:rPr lang="en-US" sz="1400" dirty="0">
                <a:latin typeface="Questrial"/>
                <a:ea typeface="Questrial"/>
                <a:cs typeface="Questrial"/>
                <a:sym typeface="Questrial"/>
              </a:rPr>
              <a:t> - Because our standards are so high, the FDA has given Sunrider a Pharmaceutical Level of Manufacturing, unheard of for a food company.  </a:t>
            </a:r>
            <a:endParaRPr sz="1400" dirty="0">
              <a:latin typeface="Questrial"/>
              <a:ea typeface="Questrial"/>
              <a:cs typeface="Questrial"/>
              <a:sym typeface="Questrial"/>
            </a:endParaRPr>
          </a:p>
        </p:txBody>
      </p:sp>
      <p:sp>
        <p:nvSpPr>
          <p:cNvPr id="546" name="Google Shape;546;g3fb4770c8a_0_4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41303db91e_0_4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41303db91e_0_4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a:t>Let me introduce to you The Chen Family </a:t>
            </a:r>
            <a:endParaRPr sz="1400" dirty="0"/>
          </a:p>
          <a:p>
            <a:pPr marL="0" lvl="0" indent="0" algn="l" rtl="0">
              <a:lnSpc>
                <a:spcPct val="115000"/>
              </a:lnSpc>
              <a:spcBef>
                <a:spcPts val="400"/>
              </a:spcBef>
              <a:spcAft>
                <a:spcPts val="0"/>
              </a:spcAft>
              <a:buClr>
                <a:schemeClr val="dk1"/>
              </a:buClr>
              <a:buSzPts val="1100"/>
              <a:buFont typeface="Arial"/>
              <a:buNone/>
            </a:pPr>
            <a:r>
              <a:rPr lang="en-US" sz="1400" b="1" dirty="0">
                <a:solidFill>
                  <a:srgbClr val="1F497D"/>
                </a:solidFill>
              </a:rPr>
              <a:t>Dr. Tei Fu Chen</a:t>
            </a:r>
            <a:endParaRPr sz="1400" dirty="0">
              <a:solidFill>
                <a:srgbClr val="1F497D"/>
              </a:solidFill>
            </a:endParaRPr>
          </a:p>
          <a:p>
            <a:pPr marL="0" lvl="0" indent="0" algn="l" rtl="0">
              <a:lnSpc>
                <a:spcPct val="115000"/>
              </a:lnSpc>
              <a:spcBef>
                <a:spcPts val="400"/>
              </a:spcBef>
              <a:spcAft>
                <a:spcPts val="0"/>
              </a:spcAft>
              <a:buClr>
                <a:schemeClr val="dk1"/>
              </a:buClr>
              <a:buSzPts val="1100"/>
              <a:buFont typeface="Arial"/>
              <a:buNone/>
            </a:pPr>
            <a:r>
              <a:rPr lang="en-US" sz="1400" dirty="0">
                <a:solidFill>
                  <a:srgbClr val="1F497D"/>
                </a:solidFill>
              </a:rPr>
              <a:t>Pharmacologist &amp; world-renowned Chinese Master Herbalist </a:t>
            </a:r>
            <a:endParaRPr sz="1400" dirty="0">
              <a:solidFill>
                <a:srgbClr val="1F497D"/>
              </a:solidFill>
            </a:endParaRPr>
          </a:p>
          <a:p>
            <a:pPr marL="0" lvl="0" indent="0" algn="l" rtl="0">
              <a:lnSpc>
                <a:spcPct val="115000"/>
              </a:lnSpc>
              <a:spcBef>
                <a:spcPts val="400"/>
              </a:spcBef>
              <a:spcAft>
                <a:spcPts val="0"/>
              </a:spcAft>
              <a:buClr>
                <a:schemeClr val="dk1"/>
              </a:buClr>
              <a:buSzPts val="1100"/>
              <a:buFont typeface="Arial"/>
              <a:buNone/>
            </a:pPr>
            <a:r>
              <a:rPr lang="en-US" sz="1400" b="1" dirty="0">
                <a:solidFill>
                  <a:srgbClr val="1F497D"/>
                </a:solidFill>
              </a:rPr>
              <a:t>Dr. Oi Lin Chen, </a:t>
            </a:r>
            <a:r>
              <a:rPr lang="en-US" dirty="0"/>
              <a:t> his wife</a:t>
            </a:r>
            <a:endParaRPr sz="1400" dirty="0">
              <a:solidFill>
                <a:srgbClr val="1F497D"/>
              </a:solidFill>
            </a:endParaRPr>
          </a:p>
          <a:p>
            <a:pPr marL="0" lvl="0" indent="0" algn="l" rtl="0">
              <a:lnSpc>
                <a:spcPct val="115000"/>
              </a:lnSpc>
              <a:spcBef>
                <a:spcPts val="400"/>
              </a:spcBef>
              <a:spcAft>
                <a:spcPts val="0"/>
              </a:spcAft>
              <a:buNone/>
            </a:pPr>
            <a:r>
              <a:rPr lang="en-US" sz="1400" dirty="0">
                <a:solidFill>
                  <a:srgbClr val="1F497D"/>
                </a:solidFill>
              </a:rPr>
              <a:t>CEO of SR, is a medical doctor; is one of Most Influential Women in Direct Marketing in the world</a:t>
            </a:r>
            <a:endParaRPr sz="1400" dirty="0">
              <a:solidFill>
                <a:srgbClr val="1F497D"/>
              </a:solidFill>
            </a:endParaRPr>
          </a:p>
          <a:p>
            <a:pPr marL="0" lvl="0" indent="0" algn="l" rtl="0">
              <a:lnSpc>
                <a:spcPct val="115000"/>
              </a:lnSpc>
              <a:spcBef>
                <a:spcPts val="400"/>
              </a:spcBef>
              <a:spcAft>
                <a:spcPts val="0"/>
              </a:spcAft>
              <a:buClr>
                <a:schemeClr val="dk1"/>
              </a:buClr>
              <a:buSzPts val="1100"/>
              <a:buFont typeface="Arial"/>
              <a:buNone/>
            </a:pPr>
            <a:r>
              <a:rPr lang="en-US" sz="1400" dirty="0">
                <a:solidFill>
                  <a:srgbClr val="1F497D"/>
                </a:solidFill>
              </a:rPr>
              <a:t>Together they lead a team of highly trained scientists</a:t>
            </a:r>
            <a:endParaRPr sz="1400" dirty="0">
              <a:solidFill>
                <a:srgbClr val="1F497D"/>
              </a:solidFill>
            </a:endParaRPr>
          </a:p>
          <a:p>
            <a:pPr marL="0" lvl="0" indent="0" algn="l" rtl="0">
              <a:lnSpc>
                <a:spcPct val="115000"/>
              </a:lnSpc>
              <a:spcBef>
                <a:spcPts val="400"/>
              </a:spcBef>
              <a:spcAft>
                <a:spcPts val="0"/>
              </a:spcAft>
              <a:buClr>
                <a:schemeClr val="dk1"/>
              </a:buClr>
              <a:buSzPts val="1100"/>
              <a:buFont typeface="Arial"/>
              <a:buNone/>
            </a:pPr>
            <a:r>
              <a:rPr lang="en-US" sz="1400" b="1" dirty="0">
                <a:solidFill>
                  <a:srgbClr val="1F497D"/>
                </a:solidFill>
              </a:rPr>
              <a:t>All 5 of their</a:t>
            </a:r>
            <a:r>
              <a:rPr lang="en-US" sz="1400" dirty="0">
                <a:solidFill>
                  <a:srgbClr val="1F497D"/>
                </a:solidFill>
              </a:rPr>
              <a:t> children are a significant part of SR as:</a:t>
            </a:r>
            <a:r>
              <a:rPr lang="en-US" sz="1400" b="1" dirty="0">
                <a:solidFill>
                  <a:srgbClr val="1F497D"/>
                </a:solidFill>
              </a:rPr>
              <a:t> </a:t>
            </a:r>
            <a:r>
              <a:rPr lang="en-US" sz="1400" dirty="0">
                <a:solidFill>
                  <a:srgbClr val="1F497D"/>
                </a:solidFill>
              </a:rPr>
              <a:t>Doctors, Lawyers, </a:t>
            </a:r>
            <a:r>
              <a:rPr lang="en-US" sz="1400" dirty="0" err="1">
                <a:solidFill>
                  <a:srgbClr val="1F497D"/>
                </a:solidFill>
              </a:rPr>
              <a:t>Chemistists</a:t>
            </a:r>
            <a:r>
              <a:rPr lang="en-US" sz="1400" dirty="0">
                <a:solidFill>
                  <a:srgbClr val="1F497D"/>
                </a:solidFill>
              </a:rPr>
              <a:t>, Computer Professionals</a:t>
            </a:r>
            <a:endParaRPr sz="1400" dirty="0">
              <a:solidFill>
                <a:srgbClr val="1F497D"/>
              </a:solidFill>
            </a:endParaRPr>
          </a:p>
          <a:p>
            <a:pPr marL="0" lvl="0" indent="0" algn="l" rtl="0">
              <a:spcBef>
                <a:spcPts val="0"/>
              </a:spcBef>
              <a:spcAft>
                <a:spcPts val="0"/>
              </a:spcAft>
              <a:buNone/>
            </a:pPr>
            <a:endParaRPr dirty="0"/>
          </a:p>
        </p:txBody>
      </p:sp>
      <p:sp>
        <p:nvSpPr>
          <p:cNvPr id="537" name="Google Shape;537;g41303db91e_0_40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409e1e24b2_2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409e1e24b2_2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t>Begin with the  Basic 5</a:t>
            </a:r>
            <a:endParaRPr sz="1800" dirty="0"/>
          </a:p>
          <a:p>
            <a:pPr marL="457200" lvl="0" indent="-342900" algn="l" rtl="0">
              <a:spcBef>
                <a:spcPts val="0"/>
              </a:spcBef>
              <a:spcAft>
                <a:spcPts val="0"/>
              </a:spcAft>
              <a:buClr>
                <a:srgbClr val="1C4587"/>
              </a:buClr>
              <a:buSzPts val="1800"/>
              <a:buFont typeface="Questrial"/>
              <a:buChar char="●"/>
            </a:pPr>
            <a:r>
              <a:rPr lang="en-US" sz="1800" b="1" dirty="0">
                <a:solidFill>
                  <a:srgbClr val="1C4587"/>
                </a:solidFill>
                <a:latin typeface="Questrial"/>
                <a:ea typeface="Questrial"/>
                <a:cs typeface="Questrial"/>
                <a:sym typeface="Questrial"/>
              </a:rPr>
              <a:t>This is Herbal Intervention at its Best</a:t>
            </a:r>
            <a:endParaRPr sz="1800" b="1" dirty="0">
              <a:solidFill>
                <a:srgbClr val="1C4587"/>
              </a:solidFill>
              <a:latin typeface="Questrial"/>
              <a:ea typeface="Questrial"/>
              <a:cs typeface="Questrial"/>
              <a:sym typeface="Questrial"/>
            </a:endParaRPr>
          </a:p>
          <a:p>
            <a:pPr marL="457200" lvl="0" indent="-342900" algn="l" rtl="0">
              <a:spcBef>
                <a:spcPts val="0"/>
              </a:spcBef>
              <a:spcAft>
                <a:spcPts val="0"/>
              </a:spcAft>
              <a:buClr>
                <a:srgbClr val="1C4587"/>
              </a:buClr>
              <a:buSzPts val="1800"/>
              <a:buFont typeface="Questrial"/>
              <a:buChar char="●"/>
            </a:pPr>
            <a:r>
              <a:rPr lang="en-US" sz="1800" b="1" dirty="0">
                <a:solidFill>
                  <a:srgbClr val="1C4587"/>
                </a:solidFill>
                <a:latin typeface="Questrial"/>
                <a:ea typeface="Questrial"/>
                <a:cs typeface="Questrial"/>
                <a:sym typeface="Questrial"/>
              </a:rPr>
              <a:t>This is where we encourage everyone to start.</a:t>
            </a:r>
            <a:endParaRPr sz="1800" b="1" dirty="0">
              <a:solidFill>
                <a:srgbClr val="1C4587"/>
              </a:solidFill>
              <a:latin typeface="Questrial"/>
              <a:ea typeface="Questrial"/>
              <a:cs typeface="Questrial"/>
              <a:sym typeface="Questrial"/>
            </a:endParaRPr>
          </a:p>
          <a:p>
            <a:pPr marL="457200" lvl="0" indent="-342900" algn="l" rtl="0">
              <a:spcBef>
                <a:spcPts val="0"/>
              </a:spcBef>
              <a:spcAft>
                <a:spcPts val="0"/>
              </a:spcAft>
              <a:buClr>
                <a:srgbClr val="1C4587"/>
              </a:buClr>
              <a:buSzPts val="1800"/>
              <a:buFont typeface="Questrial"/>
              <a:buChar char="●"/>
            </a:pPr>
            <a:r>
              <a:rPr lang="en-US" sz="1800" b="1" dirty="0">
                <a:solidFill>
                  <a:srgbClr val="1C4587"/>
                </a:solidFill>
                <a:latin typeface="Questrial"/>
                <a:ea typeface="Questrial"/>
                <a:cs typeface="Questrial"/>
                <a:sym typeface="Questrial"/>
              </a:rPr>
              <a:t>These 5 are critical for regeneration</a:t>
            </a:r>
            <a:endParaRPr sz="1800" b="1" dirty="0">
              <a:solidFill>
                <a:srgbClr val="1C4587"/>
              </a:solidFill>
              <a:latin typeface="Questrial"/>
              <a:ea typeface="Questrial"/>
              <a:cs typeface="Questrial"/>
              <a:sym typeface="Questrial"/>
            </a:endParaRPr>
          </a:p>
          <a:p>
            <a:pPr marL="0" lvl="0" indent="0" algn="l" rtl="0">
              <a:spcBef>
                <a:spcPts val="0"/>
              </a:spcBef>
              <a:spcAft>
                <a:spcPts val="0"/>
              </a:spcAft>
              <a:buNone/>
            </a:pPr>
            <a:endParaRPr sz="600" b="1" dirty="0">
              <a:solidFill>
                <a:srgbClr val="1C4587"/>
              </a:solidFill>
              <a:latin typeface="Questrial"/>
              <a:ea typeface="Questrial"/>
              <a:cs typeface="Questrial"/>
              <a:sym typeface="Questrial"/>
            </a:endParaRPr>
          </a:p>
          <a:p>
            <a:pPr marL="0" lvl="0" indent="0" algn="l" rtl="0">
              <a:spcBef>
                <a:spcPts val="0"/>
              </a:spcBef>
              <a:spcAft>
                <a:spcPts val="0"/>
              </a:spcAft>
              <a:buNone/>
            </a:pPr>
            <a:r>
              <a:rPr lang="en-US" sz="1800" b="1" dirty="0">
                <a:solidFill>
                  <a:srgbClr val="1C4587"/>
                </a:solidFill>
                <a:latin typeface="Questrial"/>
                <a:ea typeface="Questrial"/>
                <a:cs typeface="Questrial"/>
                <a:sym typeface="Questrial"/>
              </a:rPr>
              <a:t>The Basic 5 products are </a:t>
            </a:r>
            <a:endParaRPr sz="1800" b="1" dirty="0">
              <a:solidFill>
                <a:srgbClr val="1C4587"/>
              </a:solidFill>
              <a:latin typeface="Questrial"/>
              <a:ea typeface="Questrial"/>
              <a:cs typeface="Questrial"/>
              <a:sym typeface="Questrial"/>
            </a:endParaRPr>
          </a:p>
          <a:p>
            <a:pPr marL="457200" lvl="0" indent="-342900" algn="l" rtl="0">
              <a:spcBef>
                <a:spcPts val="0"/>
              </a:spcBef>
              <a:spcAft>
                <a:spcPts val="0"/>
              </a:spcAft>
              <a:buSzPts val="1800"/>
              <a:buChar char="●"/>
            </a:pPr>
            <a:r>
              <a:rPr lang="en-US" sz="1800" dirty="0">
                <a:latin typeface="Questrial"/>
                <a:ea typeface="Questrial"/>
                <a:cs typeface="Questrial"/>
                <a:sym typeface="Questrial"/>
              </a:rPr>
              <a:t>made up of </a:t>
            </a:r>
            <a:r>
              <a:rPr lang="en-US" sz="1800" dirty="0"/>
              <a:t>72 individual herbal whole foods</a:t>
            </a:r>
            <a:endParaRPr sz="1800" dirty="0"/>
          </a:p>
          <a:p>
            <a:pPr marL="457200" lvl="0" indent="-342900" algn="l" rtl="0">
              <a:spcBef>
                <a:spcPts val="0"/>
              </a:spcBef>
              <a:spcAft>
                <a:spcPts val="0"/>
              </a:spcAft>
              <a:buSzPts val="1800"/>
              <a:buChar char="●"/>
            </a:pPr>
            <a:r>
              <a:rPr lang="en-US" sz="1800" dirty="0"/>
              <a:t>Powerfully &amp; properly combined to </a:t>
            </a:r>
            <a:endParaRPr sz="1800" dirty="0"/>
          </a:p>
          <a:p>
            <a:pPr marL="457200" lvl="0" indent="-342900" algn="l" rtl="0">
              <a:spcBef>
                <a:spcPts val="0"/>
              </a:spcBef>
              <a:spcAft>
                <a:spcPts val="0"/>
              </a:spcAft>
              <a:buSzPts val="1800"/>
              <a:buChar char="●"/>
            </a:pPr>
            <a:r>
              <a:rPr lang="en-US" sz="1800" dirty="0"/>
              <a:t>We Nourish-</a:t>
            </a:r>
            <a:r>
              <a:rPr lang="en-US" sz="1800" dirty="0" err="1"/>
              <a:t>Balance_Cleanse</a:t>
            </a:r>
            <a:r>
              <a:rPr lang="en-US" sz="1800" dirty="0"/>
              <a:t> our bodies at the cellular level. </a:t>
            </a:r>
            <a:endParaRPr sz="1800" dirty="0">
              <a:latin typeface="Questrial"/>
              <a:ea typeface="Questrial"/>
              <a:cs typeface="Questrial"/>
              <a:sym typeface="Questrial"/>
            </a:endParaRPr>
          </a:p>
          <a:p>
            <a:pPr marL="0" lvl="0" indent="0" algn="l" rtl="0">
              <a:spcBef>
                <a:spcPts val="0"/>
              </a:spcBef>
              <a:spcAft>
                <a:spcPts val="0"/>
              </a:spcAft>
              <a:buNone/>
            </a:pPr>
            <a:endParaRPr sz="600" dirty="0">
              <a:latin typeface="Questrial"/>
              <a:ea typeface="Questrial"/>
              <a:cs typeface="Questrial"/>
              <a:sym typeface="Questrial"/>
            </a:endParaRPr>
          </a:p>
          <a:p>
            <a:pPr marL="0" lvl="0" indent="0" algn="l" rtl="0">
              <a:spcBef>
                <a:spcPts val="0"/>
              </a:spcBef>
              <a:spcAft>
                <a:spcPts val="0"/>
              </a:spcAft>
              <a:buNone/>
            </a:pPr>
            <a:r>
              <a:rPr lang="en-US" sz="1800" dirty="0">
                <a:latin typeface="Questrial"/>
                <a:ea typeface="Questrial"/>
                <a:cs typeface="Questrial"/>
                <a:sym typeface="Questrial"/>
              </a:rPr>
              <a:t>These 5 foods we eat every day.  </a:t>
            </a:r>
            <a:endParaRPr sz="1800" dirty="0">
              <a:latin typeface="Questrial"/>
              <a:ea typeface="Questrial"/>
              <a:cs typeface="Questrial"/>
              <a:sym typeface="Questrial"/>
            </a:endParaRPr>
          </a:p>
          <a:p>
            <a:pPr marL="457200" lvl="0" indent="-342900" algn="l" rtl="0">
              <a:spcBef>
                <a:spcPts val="0"/>
              </a:spcBef>
              <a:spcAft>
                <a:spcPts val="0"/>
              </a:spcAft>
              <a:buSzPts val="1800"/>
              <a:buFont typeface="Questrial"/>
              <a:buChar char="●"/>
            </a:pPr>
            <a:r>
              <a:rPr lang="en-US" sz="1800" dirty="0">
                <a:latin typeface="Questrial"/>
                <a:ea typeface="Questrial"/>
                <a:cs typeface="Questrial"/>
                <a:sym typeface="Questrial"/>
              </a:rPr>
              <a:t>We love how we feel eating these foods and drinking these favorite beverages.</a:t>
            </a:r>
            <a:endParaRPr sz="1800" dirty="0">
              <a:latin typeface="Questrial"/>
              <a:ea typeface="Questrial"/>
              <a:cs typeface="Questrial"/>
              <a:sym typeface="Questrial"/>
            </a:endParaRPr>
          </a:p>
          <a:p>
            <a:pPr marL="0" lvl="0" indent="0" algn="l" rtl="0">
              <a:spcBef>
                <a:spcPts val="0"/>
              </a:spcBef>
              <a:spcAft>
                <a:spcPts val="0"/>
              </a:spcAft>
              <a:buNone/>
            </a:pPr>
            <a:r>
              <a:rPr lang="en-US" sz="1800" dirty="0">
                <a:latin typeface="Questrial"/>
                <a:ea typeface="Questrial"/>
                <a:cs typeface="Questrial"/>
                <a:sym typeface="Questrial"/>
              </a:rPr>
              <a:t>Yes, we still eat other foods, </a:t>
            </a:r>
            <a:endParaRPr sz="1800" dirty="0">
              <a:latin typeface="Questrial"/>
              <a:ea typeface="Questrial"/>
              <a:cs typeface="Questrial"/>
              <a:sym typeface="Questrial"/>
            </a:endParaRPr>
          </a:p>
          <a:p>
            <a:pPr marL="457200" lvl="0" indent="-342900" algn="l" rtl="0">
              <a:spcBef>
                <a:spcPts val="0"/>
              </a:spcBef>
              <a:spcAft>
                <a:spcPts val="0"/>
              </a:spcAft>
              <a:buSzPts val="1800"/>
              <a:buFont typeface="Questrial"/>
              <a:buChar char="●"/>
            </a:pPr>
            <a:r>
              <a:rPr lang="en-US" sz="1800" dirty="0">
                <a:latin typeface="Questrial"/>
                <a:ea typeface="Questrial"/>
                <a:cs typeface="Questrial"/>
                <a:sym typeface="Questrial"/>
              </a:rPr>
              <a:t>but we do make better table choices</a:t>
            </a:r>
            <a:endParaRPr sz="1800" dirty="0">
              <a:latin typeface="Questrial"/>
              <a:ea typeface="Questrial"/>
              <a:cs typeface="Questrial"/>
              <a:sym typeface="Questrial"/>
            </a:endParaRPr>
          </a:p>
          <a:p>
            <a:pPr marL="457200" lvl="0" indent="-342900" algn="l" rtl="0">
              <a:spcBef>
                <a:spcPts val="0"/>
              </a:spcBef>
              <a:spcAft>
                <a:spcPts val="0"/>
              </a:spcAft>
              <a:buSzPts val="1800"/>
              <a:buFont typeface="Questrial"/>
              <a:buChar char="●"/>
            </a:pPr>
            <a:r>
              <a:rPr lang="en-US" sz="1800" dirty="0">
                <a:latin typeface="Questrial"/>
                <a:ea typeface="Questrial"/>
                <a:cs typeface="Questrial"/>
                <a:sym typeface="Questrial"/>
              </a:rPr>
              <a:t>we eat less other food</a:t>
            </a:r>
            <a:endParaRPr sz="1800" dirty="0">
              <a:latin typeface="Questrial"/>
              <a:ea typeface="Questrial"/>
              <a:cs typeface="Questrial"/>
              <a:sym typeface="Questrial"/>
            </a:endParaRPr>
          </a:p>
          <a:p>
            <a:pPr marL="457200" lvl="0" indent="-342900" algn="l" rtl="0">
              <a:spcBef>
                <a:spcPts val="0"/>
              </a:spcBef>
              <a:spcAft>
                <a:spcPts val="0"/>
              </a:spcAft>
              <a:buSzPts val="1800"/>
              <a:buFont typeface="Questrial"/>
              <a:buChar char="●"/>
            </a:pPr>
            <a:r>
              <a:rPr lang="en-US" sz="1800" dirty="0">
                <a:latin typeface="Questrial"/>
                <a:ea typeface="Questrial"/>
                <a:cs typeface="Questrial"/>
                <a:sym typeface="Questrial"/>
              </a:rPr>
              <a:t>and we feel so much better.</a:t>
            </a:r>
            <a:endParaRPr sz="1800" dirty="0">
              <a:latin typeface="Questrial"/>
              <a:ea typeface="Questrial"/>
              <a:cs typeface="Questrial"/>
              <a:sym typeface="Questrial"/>
            </a:endParaRPr>
          </a:p>
          <a:p>
            <a:pPr marL="0" lvl="0" indent="0" algn="l" rtl="0">
              <a:spcBef>
                <a:spcPts val="0"/>
              </a:spcBef>
              <a:spcAft>
                <a:spcPts val="0"/>
              </a:spcAft>
              <a:buClr>
                <a:srgbClr val="9E9E9E"/>
              </a:buClr>
              <a:buSzPts val="4200"/>
              <a:buFont typeface="Questrial"/>
              <a:buNone/>
            </a:pPr>
            <a:endParaRPr sz="1800" dirty="0"/>
          </a:p>
        </p:txBody>
      </p:sp>
      <p:sp>
        <p:nvSpPr>
          <p:cNvPr id="566" name="Google Shape;566;g409e1e24b2_2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5DCC1023-B8AD-4297-84B7-3EEEE1F25F72}" type="datetimeFigureOut">
              <a:rPr lang="nl-NL" smtClean="0"/>
              <a:t>16-11-2018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9505CE5-B457-4ED9-A77B-0F8F16240151}" type="slidenum">
              <a:rPr lang="nl-NL" smtClean="0"/>
              <a:t>‹nr.›</a:t>
            </a:fld>
            <a:endParaRPr lang="nl-NL"/>
          </a:p>
        </p:txBody>
      </p:sp>
    </p:spTree>
    <p:extLst>
      <p:ext uri="{BB962C8B-B14F-4D97-AF65-F5344CB8AC3E}">
        <p14:creationId xmlns:p14="http://schemas.microsoft.com/office/powerpoint/2010/main" val="15541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DCC1023-B8AD-4297-84B7-3EEEE1F25F72}" type="datetimeFigureOut">
              <a:rPr lang="nl-NL" smtClean="0"/>
              <a:t>16-11-2018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9505CE5-B457-4ED9-A77B-0F8F16240151}" type="slidenum">
              <a:rPr lang="nl-NL" smtClean="0"/>
              <a:t>‹nr.›</a:t>
            </a:fld>
            <a:endParaRPr lang="nl-NL"/>
          </a:p>
        </p:txBody>
      </p:sp>
    </p:spTree>
    <p:extLst>
      <p:ext uri="{BB962C8B-B14F-4D97-AF65-F5344CB8AC3E}">
        <p14:creationId xmlns:p14="http://schemas.microsoft.com/office/powerpoint/2010/main" val="1979935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DCC1023-B8AD-4297-84B7-3EEEE1F25F72}" type="datetimeFigureOut">
              <a:rPr lang="nl-NL" smtClean="0"/>
              <a:t>16-11-2018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9505CE5-B457-4ED9-A77B-0F8F16240151}" type="slidenum">
              <a:rPr lang="nl-NL" smtClean="0"/>
              <a:t>‹nr.›</a:t>
            </a:fld>
            <a:endParaRPr lang="nl-NL"/>
          </a:p>
        </p:txBody>
      </p:sp>
    </p:spTree>
    <p:extLst>
      <p:ext uri="{BB962C8B-B14F-4D97-AF65-F5344CB8AC3E}">
        <p14:creationId xmlns:p14="http://schemas.microsoft.com/office/powerpoint/2010/main" val="896754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600200"/>
            <a:ext cx="8229600" cy="4525963"/>
          </a:xfrm>
        </p:spPr>
        <p:txBody>
          <a:bodyPr rtlCol="0">
            <a:normAutofit/>
          </a:bodyPr>
          <a:lstStyle/>
          <a:p>
            <a:pPr lvl="0"/>
            <a:endParaRPr lang="nl-NL" noProof="0" smtClean="0"/>
          </a:p>
        </p:txBody>
      </p:sp>
      <p:sp>
        <p:nvSpPr>
          <p:cNvPr id="4" name="Tijdelijke aanduiding voor datum 3"/>
          <p:cNvSpPr>
            <a:spLocks noGrp="1"/>
          </p:cNvSpPr>
          <p:nvPr>
            <p:ph type="dt" sz="half" idx="10"/>
          </p:nvPr>
        </p:nvSpPr>
        <p:spPr/>
        <p:txBody>
          <a:bodyPr/>
          <a:lstStyle>
            <a:lvl1pPr>
              <a:defRPr/>
            </a:lvl1pPr>
          </a:lstStyle>
          <a:p>
            <a:pPr>
              <a:defRPr/>
            </a:pPr>
            <a:endParaRPr lang="en-CA"/>
          </a:p>
        </p:txBody>
      </p:sp>
      <p:sp>
        <p:nvSpPr>
          <p:cNvPr id="5" name="Tijdelijke aanduiding voor voettekst 4"/>
          <p:cNvSpPr>
            <a:spLocks noGrp="1"/>
          </p:cNvSpPr>
          <p:nvPr>
            <p:ph type="ftr" sz="quarter" idx="11"/>
          </p:nvPr>
        </p:nvSpPr>
        <p:spPr/>
        <p:txBody>
          <a:bodyPr/>
          <a:lstStyle>
            <a:lvl1pPr>
              <a:defRPr/>
            </a:lvl1pPr>
          </a:lstStyle>
          <a:p>
            <a:pPr>
              <a:defRPr/>
            </a:pPr>
            <a:endParaRPr lang="en-CA"/>
          </a:p>
        </p:txBody>
      </p:sp>
      <p:sp>
        <p:nvSpPr>
          <p:cNvPr id="6" name="Tijdelijke aanduiding voor dianummer 5"/>
          <p:cNvSpPr>
            <a:spLocks noGrp="1"/>
          </p:cNvSpPr>
          <p:nvPr>
            <p:ph type="sldNum" sz="quarter" idx="12"/>
          </p:nvPr>
        </p:nvSpPr>
        <p:spPr/>
        <p:txBody>
          <a:bodyPr/>
          <a:lstStyle>
            <a:lvl1pPr>
              <a:defRPr/>
            </a:lvl1pPr>
          </a:lstStyle>
          <a:p>
            <a:pPr>
              <a:defRPr/>
            </a:pPr>
            <a:fld id="{271AEA57-F6B8-4FFA-990D-1048881EAF56}" type="slidenum">
              <a:rPr lang="en-CA"/>
              <a:pPr>
                <a:defRPr/>
              </a:pPr>
              <a:t>‹nr.›</a:t>
            </a:fld>
            <a:endParaRPr lang="en-CA"/>
          </a:p>
        </p:txBody>
      </p:sp>
    </p:spTree>
    <p:extLst>
      <p:ext uri="{BB962C8B-B14F-4D97-AF65-F5344CB8AC3E}">
        <p14:creationId xmlns:p14="http://schemas.microsoft.com/office/powerpoint/2010/main" val="174389353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609600" y="157480"/>
            <a:ext cx="8153400" cy="1341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4200"/>
              <a:buFont typeface="Questrial"/>
              <a:buNone/>
              <a:defRPr sz="4200" b="0" i="0" u="none" strike="noStrike" cap="none">
                <a:solidFill>
                  <a:schemeClr val="dk2"/>
                </a:solidFill>
                <a:latin typeface="Questrial"/>
                <a:ea typeface="Questrial"/>
                <a:cs typeface="Questrial"/>
                <a:sym typeface="Quest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157" name="Google Shape;157;p31"/>
          <p:cNvSpPr txBox="1">
            <a:spLocks noGrp="1"/>
          </p:cNvSpPr>
          <p:nvPr>
            <p:ph type="dt" idx="10"/>
          </p:nvPr>
        </p:nvSpPr>
        <p:spPr>
          <a:xfrm>
            <a:off x="6096000" y="6248400"/>
            <a:ext cx="2667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58" name="Google Shape;158;p31"/>
          <p:cNvSpPr txBox="1">
            <a:spLocks noGrp="1"/>
          </p:cNvSpPr>
          <p:nvPr>
            <p:ph type="ftr" idx="11"/>
          </p:nvPr>
        </p:nvSpPr>
        <p:spPr>
          <a:xfrm>
            <a:off x="609601" y="6248207"/>
            <a:ext cx="54210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59" name="Google Shape;159;p31"/>
          <p:cNvSpPr txBox="1">
            <a:spLocks noGrp="1"/>
          </p:cNvSpPr>
          <p:nvPr>
            <p:ph type="sldNum" idx="12"/>
          </p:nvPr>
        </p:nvSpPr>
        <p:spPr>
          <a:xfrm>
            <a:off x="0" y="1498009"/>
            <a:ext cx="533400" cy="2444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US"/>
              <a:t>‹nr.›</a:t>
            </a:fld>
            <a:endParaRPr/>
          </a:p>
        </p:txBody>
      </p:sp>
      <p:sp>
        <p:nvSpPr>
          <p:cNvPr id="160" name="Google Shape;160;p31"/>
          <p:cNvSpPr txBox="1">
            <a:spLocks noGrp="1"/>
          </p:cNvSpPr>
          <p:nvPr>
            <p:ph type="body" idx="1"/>
          </p:nvPr>
        </p:nvSpPr>
        <p:spPr>
          <a:xfrm>
            <a:off x="609600" y="1803400"/>
            <a:ext cx="8153400" cy="43688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160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16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16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16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228600" algn="l" rtl="0">
              <a:spcBef>
                <a:spcPts val="16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6pPr>
            <a:lvl7pPr marL="3200400" marR="0" lvl="6" indent="-342900" algn="l" rtl="0">
              <a:spcBef>
                <a:spcPts val="16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160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1600"/>
              </a:spcBef>
              <a:spcAft>
                <a:spcPts val="160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364670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DCC1023-B8AD-4297-84B7-3EEEE1F25F72}" type="datetimeFigureOut">
              <a:rPr lang="nl-NL" smtClean="0"/>
              <a:t>16-11-2018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9505CE5-B457-4ED9-A77B-0F8F16240151}" type="slidenum">
              <a:rPr lang="nl-NL" smtClean="0"/>
              <a:t>‹nr.›</a:t>
            </a:fld>
            <a:endParaRPr lang="nl-NL"/>
          </a:p>
        </p:txBody>
      </p:sp>
    </p:spTree>
    <p:extLst>
      <p:ext uri="{BB962C8B-B14F-4D97-AF65-F5344CB8AC3E}">
        <p14:creationId xmlns:p14="http://schemas.microsoft.com/office/powerpoint/2010/main" val="2383065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DCC1023-B8AD-4297-84B7-3EEEE1F25F72}" type="datetimeFigureOut">
              <a:rPr lang="nl-NL" smtClean="0"/>
              <a:t>16-11-2018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9505CE5-B457-4ED9-A77B-0F8F16240151}" type="slidenum">
              <a:rPr lang="nl-NL" smtClean="0"/>
              <a:t>‹nr.›</a:t>
            </a:fld>
            <a:endParaRPr lang="nl-NL"/>
          </a:p>
        </p:txBody>
      </p:sp>
    </p:spTree>
    <p:extLst>
      <p:ext uri="{BB962C8B-B14F-4D97-AF65-F5344CB8AC3E}">
        <p14:creationId xmlns:p14="http://schemas.microsoft.com/office/powerpoint/2010/main" val="1642721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5DCC1023-B8AD-4297-84B7-3EEEE1F25F72}" type="datetimeFigureOut">
              <a:rPr lang="nl-NL" smtClean="0"/>
              <a:t>16-11-2018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9505CE5-B457-4ED9-A77B-0F8F16240151}" type="slidenum">
              <a:rPr lang="nl-NL" smtClean="0"/>
              <a:t>‹nr.›</a:t>
            </a:fld>
            <a:endParaRPr lang="nl-NL"/>
          </a:p>
        </p:txBody>
      </p:sp>
    </p:spTree>
    <p:extLst>
      <p:ext uri="{BB962C8B-B14F-4D97-AF65-F5344CB8AC3E}">
        <p14:creationId xmlns:p14="http://schemas.microsoft.com/office/powerpoint/2010/main" val="3952340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5DCC1023-B8AD-4297-84B7-3EEEE1F25F72}" type="datetimeFigureOut">
              <a:rPr lang="nl-NL" smtClean="0"/>
              <a:t>16-11-2018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9505CE5-B457-4ED9-A77B-0F8F16240151}" type="slidenum">
              <a:rPr lang="nl-NL" smtClean="0"/>
              <a:t>‹nr.›</a:t>
            </a:fld>
            <a:endParaRPr lang="nl-NL"/>
          </a:p>
        </p:txBody>
      </p:sp>
    </p:spTree>
    <p:extLst>
      <p:ext uri="{BB962C8B-B14F-4D97-AF65-F5344CB8AC3E}">
        <p14:creationId xmlns:p14="http://schemas.microsoft.com/office/powerpoint/2010/main" val="266439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5DCC1023-B8AD-4297-84B7-3EEEE1F25F72}" type="datetimeFigureOut">
              <a:rPr lang="nl-NL" smtClean="0"/>
              <a:t>16-11-2018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9505CE5-B457-4ED9-A77B-0F8F16240151}" type="slidenum">
              <a:rPr lang="nl-NL" smtClean="0"/>
              <a:t>‹nr.›</a:t>
            </a:fld>
            <a:endParaRPr lang="nl-NL"/>
          </a:p>
        </p:txBody>
      </p:sp>
    </p:spTree>
    <p:extLst>
      <p:ext uri="{BB962C8B-B14F-4D97-AF65-F5344CB8AC3E}">
        <p14:creationId xmlns:p14="http://schemas.microsoft.com/office/powerpoint/2010/main" val="261286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DCC1023-B8AD-4297-84B7-3EEEE1F25F72}" type="datetimeFigureOut">
              <a:rPr lang="nl-NL" smtClean="0"/>
              <a:t>16-11-2018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9505CE5-B457-4ED9-A77B-0F8F16240151}" type="slidenum">
              <a:rPr lang="nl-NL" smtClean="0"/>
              <a:t>‹nr.›</a:t>
            </a:fld>
            <a:endParaRPr lang="nl-NL"/>
          </a:p>
        </p:txBody>
      </p:sp>
    </p:spTree>
    <p:extLst>
      <p:ext uri="{BB962C8B-B14F-4D97-AF65-F5344CB8AC3E}">
        <p14:creationId xmlns:p14="http://schemas.microsoft.com/office/powerpoint/2010/main" val="303073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DCC1023-B8AD-4297-84B7-3EEEE1F25F72}" type="datetimeFigureOut">
              <a:rPr lang="nl-NL" smtClean="0"/>
              <a:t>16-11-2018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9505CE5-B457-4ED9-A77B-0F8F16240151}" type="slidenum">
              <a:rPr lang="nl-NL" smtClean="0"/>
              <a:t>‹nr.›</a:t>
            </a:fld>
            <a:endParaRPr lang="nl-NL"/>
          </a:p>
        </p:txBody>
      </p:sp>
    </p:spTree>
    <p:extLst>
      <p:ext uri="{BB962C8B-B14F-4D97-AF65-F5344CB8AC3E}">
        <p14:creationId xmlns:p14="http://schemas.microsoft.com/office/powerpoint/2010/main" val="20841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DCC1023-B8AD-4297-84B7-3EEEE1F25F72}" type="datetimeFigureOut">
              <a:rPr lang="nl-NL" smtClean="0"/>
              <a:t>16-11-2018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9505CE5-B457-4ED9-A77B-0F8F16240151}" type="slidenum">
              <a:rPr lang="nl-NL" smtClean="0"/>
              <a:t>‹nr.›</a:t>
            </a:fld>
            <a:endParaRPr lang="nl-NL"/>
          </a:p>
        </p:txBody>
      </p:sp>
    </p:spTree>
    <p:extLst>
      <p:ext uri="{BB962C8B-B14F-4D97-AF65-F5344CB8AC3E}">
        <p14:creationId xmlns:p14="http://schemas.microsoft.com/office/powerpoint/2010/main" val="386896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C1023-B8AD-4297-84B7-3EEEE1F25F72}" type="datetimeFigureOut">
              <a:rPr lang="nl-NL" smtClean="0"/>
              <a:t>16-11-2018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05CE5-B457-4ED9-A77B-0F8F16240151}" type="slidenum">
              <a:rPr lang="nl-NL" smtClean="0"/>
              <a:t>‹nr.›</a:t>
            </a:fld>
            <a:endParaRPr lang="nl-NL"/>
          </a:p>
        </p:txBody>
      </p:sp>
    </p:spTree>
    <p:extLst>
      <p:ext uri="{BB962C8B-B14F-4D97-AF65-F5344CB8AC3E}">
        <p14:creationId xmlns:p14="http://schemas.microsoft.com/office/powerpoint/2010/main" val="3365182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g"/></Relationships>
</file>

<file path=ppt/slides/_rels/slide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3.xml"/><Relationship Id="rId4" Type="http://schemas.openxmlformats.org/officeDocument/2006/relationships/image" Target="../media/image52.jp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1026" name="Picture 2" descr="https://lh5.googleusercontent.com/cFgIwovwWPhfkZR2ykYr5HNBSNdTyAcRWx4AUrVCOkaXgsDWbHhIKaZuSDPxP3cRinh88A7fzc-J790T_KGEf_DDWYORTO7VaA2Bu_BFJZQvx5LRaRS9vZ-SHdfCYk2w_0AD">
            <a:extLst>
              <a:ext uri="{FF2B5EF4-FFF2-40B4-BE49-F238E27FC236}">
                <a16:creationId xmlns="" xmlns:a16="http://schemas.microsoft.com/office/drawing/2014/main" id="{03F68CE0-7A1D-4F2C-A8A8-7CE9C9C9E89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882"/>
          <a:stretch/>
        </p:blipFill>
        <p:spPr bwMode="auto">
          <a:xfrm>
            <a:off x="1775012" y="2191632"/>
            <a:ext cx="5994210" cy="18134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8191" y="4725144"/>
            <a:ext cx="5314950" cy="1152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Google Shape;492;p71"/>
          <p:cNvSpPr txBox="1">
            <a:spLocks noGrp="1"/>
          </p:cNvSpPr>
          <p:nvPr>
            <p:ph type="title"/>
          </p:nvPr>
        </p:nvSpPr>
        <p:spPr>
          <a:xfrm>
            <a:off x="457200" y="274638"/>
            <a:ext cx="8229600" cy="994122"/>
          </a:xfrm>
          <a:prstGeom prst="rect">
            <a:avLst/>
          </a:prstGeom>
          <a:solidFill>
            <a:srgbClr val="38AFF6"/>
          </a:solidFill>
          <a:ln>
            <a:noFill/>
          </a:ln>
        </p:spPr>
        <p:txBody>
          <a:bodyPr spcFirstLastPara="1" wrap="square" lIns="91425" tIns="91425" rIns="91425" bIns="91425" anchor="t" anchorCtr="0">
            <a:noAutofit/>
          </a:bodyPr>
          <a:lstStyle/>
          <a:p>
            <a:pPr algn="ctr"/>
            <a:r>
              <a:rPr lang="nl-NL" altLang="en-US" sz="4800" b="1" dirty="0" smtClean="0">
                <a:latin typeface="+mn-lt"/>
              </a:rPr>
              <a:t>   </a:t>
            </a:r>
            <a:r>
              <a:rPr lang="nl-NL" sz="4800" dirty="0">
                <a:solidFill>
                  <a:schemeClr val="bg1"/>
                </a:solidFill>
              </a:rPr>
              <a:t>GEZOND NAAR 100</a:t>
            </a:r>
            <a:endParaRPr lang="nl-NL" sz="4800" b="1" dirty="0">
              <a:solidFill>
                <a:schemeClr val="bg1"/>
              </a:solidFill>
            </a:endParaRPr>
          </a:p>
        </p:txBody>
      </p:sp>
    </p:spTree>
    <p:extLst>
      <p:ext uri="{BB962C8B-B14F-4D97-AF65-F5344CB8AC3E}">
        <p14:creationId xmlns:p14="http://schemas.microsoft.com/office/powerpoint/2010/main" val="413785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48299" y="1516641"/>
            <a:ext cx="138582" cy="346259"/>
          </a:xfrm>
          <a:prstGeom prst="rect">
            <a:avLst/>
          </a:prstGeom>
          <a:noFill/>
        </p:spPr>
        <p:txBody>
          <a:bodyPr wrap="none" lIns="68589" tIns="34295" rIns="68589" bIns="34295" rtlCol="0">
            <a:spAutoFit/>
          </a:bodyPr>
          <a:lstStyle/>
          <a:p>
            <a:endParaRPr lang="en-US" dirty="0"/>
          </a:p>
        </p:txBody>
      </p:sp>
      <p:sp>
        <p:nvSpPr>
          <p:cNvPr id="9" name="TextBox 1"/>
          <p:cNvSpPr txBox="1">
            <a:spLocks noChangeArrowheads="1"/>
          </p:cNvSpPr>
          <p:nvPr/>
        </p:nvSpPr>
        <p:spPr bwMode="auto">
          <a:xfrm>
            <a:off x="676961" y="1268760"/>
            <a:ext cx="4399095" cy="33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342900" indent="-342900">
              <a:spcBef>
                <a:spcPct val="0"/>
              </a:spcBef>
              <a:spcAft>
                <a:spcPts val="1800"/>
              </a:spcAft>
              <a:buFont typeface="Arial"/>
              <a:buChar char="•"/>
            </a:pPr>
            <a:r>
              <a:rPr lang="nl-NL" altLang="zh-CN" sz="2800" dirty="0" smtClean="0">
                <a:latin typeface="+mn-lt"/>
                <a:ea typeface="华文细黑"/>
                <a:cs typeface="Arial"/>
              </a:rPr>
              <a:t>Blauwdruk </a:t>
            </a:r>
            <a:r>
              <a:rPr lang="nl-NL" altLang="zh-CN" sz="2800" dirty="0">
                <a:latin typeface="+mn-lt"/>
                <a:ea typeface="华文细黑"/>
                <a:cs typeface="Arial"/>
              </a:rPr>
              <a:t>van elk </a:t>
            </a:r>
            <a:r>
              <a:rPr lang="nl-NL" altLang="zh-CN" sz="2800" dirty="0" err="1">
                <a:latin typeface="+mn-lt"/>
                <a:ea typeface="华文细黑"/>
                <a:cs typeface="Arial"/>
              </a:rPr>
              <a:t>Sunrider</a:t>
            </a:r>
            <a:r>
              <a:rPr lang="nl-NL" altLang="zh-CN" sz="2800" dirty="0">
                <a:latin typeface="+mn-lt"/>
                <a:ea typeface="华文细黑"/>
                <a:cs typeface="Arial"/>
              </a:rPr>
              <a:t> </a:t>
            </a:r>
            <a:r>
              <a:rPr lang="nl-NL" altLang="zh-CN" sz="2800" dirty="0" smtClean="0">
                <a:latin typeface="+mn-lt"/>
                <a:ea typeface="华文细黑"/>
                <a:cs typeface="Arial"/>
              </a:rPr>
              <a:t>product:</a:t>
            </a:r>
          </a:p>
          <a:p>
            <a:pPr marL="342900" indent="-342900">
              <a:spcBef>
                <a:spcPct val="0"/>
              </a:spcBef>
              <a:spcAft>
                <a:spcPts val="1800"/>
              </a:spcAft>
              <a:buFont typeface="Arial"/>
              <a:buChar char="•"/>
            </a:pPr>
            <a:r>
              <a:rPr lang="nl-NL" altLang="zh-CN" sz="2800" dirty="0" smtClean="0">
                <a:latin typeface="+mn-lt"/>
                <a:ea typeface="华文细黑"/>
                <a:cs typeface="Arial"/>
              </a:rPr>
              <a:t>Voedt en reinig je lichaam met de juiste combinatie van heel voedsel, waardoor je lichaam in balans komt en blijft.</a:t>
            </a:r>
          </a:p>
        </p:txBody>
      </p:sp>
      <p:sp>
        <p:nvSpPr>
          <p:cNvPr id="2" name="Slide Number Placeholder 1"/>
          <p:cNvSpPr>
            <a:spLocks noGrp="1"/>
          </p:cNvSpPr>
          <p:nvPr>
            <p:ph type="sldNum" sz="quarter" idx="12"/>
          </p:nvPr>
        </p:nvSpPr>
        <p:spPr/>
        <p:txBody>
          <a:bodyPr/>
          <a:lstStyle/>
          <a:p>
            <a:fld id="{7F5CE407-6216-4202-80E4-A30DC2F709B2}" type="slidenum">
              <a:rPr lang="en-US" smtClean="0"/>
              <a:t>10</a:t>
            </a:fld>
            <a:endParaRPr lang="en-US" dirty="0"/>
          </a:p>
        </p:txBody>
      </p:sp>
      <p:pic>
        <p:nvPicPr>
          <p:cNvPr id="8" name="Picture 5" descr="dsmoghnfkdsh"/>
          <p:cNvPicPr>
            <a:picLocks noGrp="1" noChangeAspect="1" noChangeArrowheads="1"/>
          </p:cNvPicPr>
          <p:nvPr>
            <p:ph sz="quarter" idx="4294967295"/>
          </p:nvPr>
        </p:nvPicPr>
        <p:blipFill rotWithShape="1">
          <a:blip r:embed="rId3" cstate="print">
            <a:extLst>
              <a:ext uri="{28A0092B-C50C-407E-A947-70E740481C1C}">
                <a14:useLocalDpi xmlns:a14="http://schemas.microsoft.com/office/drawing/2010/main" val="0"/>
              </a:ext>
            </a:extLst>
          </a:blip>
          <a:srcRect l="5770" r="19706"/>
          <a:stretch/>
        </p:blipFill>
        <p:spPr>
          <a:xfrm>
            <a:off x="5295516" y="1484784"/>
            <a:ext cx="3884996" cy="4968552"/>
          </a:xfrm>
          <a:prstGeom prst="rect">
            <a:avLst/>
          </a:prstGeom>
          <a:noFill/>
        </p:spPr>
      </p:pic>
      <p:pic>
        <p:nvPicPr>
          <p:cNvPr id="12" name="Google Shape;511;p73"/>
          <p:cNvPicPr preferRelativeResize="0"/>
          <p:nvPr/>
        </p:nvPicPr>
        <p:blipFill rotWithShape="1">
          <a:blip r:embed="rId4">
            <a:alphaModFix/>
          </a:blip>
          <a:srcRect l="12686" r="12686"/>
          <a:stretch/>
        </p:blipFill>
        <p:spPr>
          <a:xfrm>
            <a:off x="827584" y="4725144"/>
            <a:ext cx="2016224" cy="1676270"/>
          </a:xfrm>
          <a:prstGeom prst="rect">
            <a:avLst/>
          </a:prstGeom>
          <a:noFill/>
          <a:ln>
            <a:noFill/>
          </a:ln>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4730452"/>
            <a:ext cx="1912664" cy="165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Google Shape;492;p71"/>
          <p:cNvSpPr txBox="1">
            <a:spLocks noGrp="1"/>
          </p:cNvSpPr>
          <p:nvPr>
            <p:ph type="title"/>
          </p:nvPr>
        </p:nvSpPr>
        <p:spPr>
          <a:xfrm>
            <a:off x="457200" y="260648"/>
            <a:ext cx="8229600" cy="922114"/>
          </a:xfrm>
          <a:prstGeom prst="rect">
            <a:avLst/>
          </a:prstGeom>
          <a:solidFill>
            <a:srgbClr val="38AFF6"/>
          </a:solidFill>
          <a:ln>
            <a:noFill/>
          </a:ln>
        </p:spPr>
        <p:txBody>
          <a:bodyPr spcFirstLastPara="1" wrap="square" lIns="91425" tIns="91425" rIns="91425" bIns="91425" anchor="t" anchorCtr="0">
            <a:noAutofit/>
          </a:bodyPr>
          <a:lstStyle/>
          <a:p>
            <a:pPr algn="ctr"/>
            <a:r>
              <a:rPr lang="nl-NL" sz="4800" dirty="0" smtClean="0">
                <a:solidFill>
                  <a:schemeClr val="bg1"/>
                </a:solidFill>
              </a:rPr>
              <a:t>FILOSOFIE VAN REGENEREREN</a:t>
            </a:r>
            <a:endParaRPr lang="nl-NL" sz="4800" b="1" dirty="0">
              <a:solidFill>
                <a:schemeClr val="bg1"/>
              </a:solidFill>
            </a:endParaRPr>
          </a:p>
        </p:txBody>
      </p:sp>
    </p:spTree>
    <p:extLst>
      <p:ext uri="{BB962C8B-B14F-4D97-AF65-F5344CB8AC3E}">
        <p14:creationId xmlns:p14="http://schemas.microsoft.com/office/powerpoint/2010/main" val="37704871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48299" y="1516641"/>
            <a:ext cx="138582" cy="346259"/>
          </a:xfrm>
          <a:prstGeom prst="rect">
            <a:avLst/>
          </a:prstGeom>
          <a:noFill/>
        </p:spPr>
        <p:txBody>
          <a:bodyPr wrap="none" lIns="68589" tIns="34295" rIns="68589" bIns="34295" rtlCol="0">
            <a:spAutoFit/>
          </a:bodyPr>
          <a:lstStyle/>
          <a:p>
            <a:endParaRPr lang="en-US" dirty="0"/>
          </a:p>
        </p:txBody>
      </p:sp>
      <p:sp>
        <p:nvSpPr>
          <p:cNvPr id="9" name="TextBox 1"/>
          <p:cNvSpPr txBox="1">
            <a:spLocks noChangeArrowheads="1"/>
          </p:cNvSpPr>
          <p:nvPr/>
        </p:nvSpPr>
        <p:spPr bwMode="auto">
          <a:xfrm>
            <a:off x="676961" y="1268760"/>
            <a:ext cx="439909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342900" indent="-342900">
              <a:spcBef>
                <a:spcPct val="0"/>
              </a:spcBef>
              <a:spcAft>
                <a:spcPts val="1800"/>
              </a:spcAft>
              <a:buFont typeface="Arial"/>
              <a:buChar char="•"/>
            </a:pPr>
            <a:r>
              <a:rPr lang="nl-NL" altLang="en-US" sz="2800" dirty="0" smtClean="0">
                <a:latin typeface="+mn-lt"/>
              </a:rPr>
              <a:t>Dus: geen ziektes genezen, maar het lichaam optimaal gezond houden en balans bevorderen</a:t>
            </a:r>
            <a:endParaRPr lang="nl-NL" altLang="en-US" sz="2800" dirty="0">
              <a:latin typeface="+mn-lt"/>
            </a:endParaRPr>
          </a:p>
        </p:txBody>
      </p:sp>
      <p:sp>
        <p:nvSpPr>
          <p:cNvPr id="2" name="Slide Number Placeholder 1"/>
          <p:cNvSpPr>
            <a:spLocks noGrp="1"/>
          </p:cNvSpPr>
          <p:nvPr>
            <p:ph type="sldNum" sz="quarter" idx="12"/>
          </p:nvPr>
        </p:nvSpPr>
        <p:spPr/>
        <p:txBody>
          <a:bodyPr/>
          <a:lstStyle/>
          <a:p>
            <a:fld id="{7F5CE407-6216-4202-80E4-A30DC2F709B2}" type="slidenum">
              <a:rPr lang="en-US" smtClean="0"/>
              <a:t>11</a:t>
            </a:fld>
            <a:endParaRPr lang="en-US" dirty="0"/>
          </a:p>
        </p:txBody>
      </p:sp>
      <p:pic>
        <p:nvPicPr>
          <p:cNvPr id="8" name="Picture 5" descr="dsmoghnfkdsh"/>
          <p:cNvPicPr>
            <a:picLocks noGrp="1" noChangeAspect="1" noChangeArrowheads="1"/>
          </p:cNvPicPr>
          <p:nvPr>
            <p:ph sz="quarter" idx="4294967295"/>
          </p:nvPr>
        </p:nvPicPr>
        <p:blipFill rotWithShape="1">
          <a:blip r:embed="rId3" cstate="print">
            <a:extLst>
              <a:ext uri="{28A0092B-C50C-407E-A947-70E740481C1C}">
                <a14:useLocalDpi xmlns:a14="http://schemas.microsoft.com/office/drawing/2010/main" val="0"/>
              </a:ext>
            </a:extLst>
          </a:blip>
          <a:srcRect l="5770" r="19706"/>
          <a:stretch/>
        </p:blipFill>
        <p:spPr>
          <a:xfrm>
            <a:off x="5295516" y="1484784"/>
            <a:ext cx="3884996" cy="4968552"/>
          </a:xfrm>
          <a:prstGeom prst="rect">
            <a:avLst/>
          </a:prstGeom>
          <a:noFill/>
        </p:spPr>
      </p:pic>
      <p:pic>
        <p:nvPicPr>
          <p:cNvPr id="12" name="Google Shape;511;p73"/>
          <p:cNvPicPr preferRelativeResize="0"/>
          <p:nvPr/>
        </p:nvPicPr>
        <p:blipFill rotWithShape="1">
          <a:blip r:embed="rId4">
            <a:alphaModFix/>
          </a:blip>
          <a:srcRect l="12686" r="12686"/>
          <a:stretch/>
        </p:blipFill>
        <p:spPr>
          <a:xfrm>
            <a:off x="827584" y="4725144"/>
            <a:ext cx="2016224" cy="1676270"/>
          </a:xfrm>
          <a:prstGeom prst="rect">
            <a:avLst/>
          </a:prstGeom>
          <a:noFill/>
          <a:ln>
            <a:noFill/>
          </a:ln>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4730452"/>
            <a:ext cx="1912664" cy="165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Google Shape;492;p71"/>
          <p:cNvSpPr txBox="1">
            <a:spLocks noGrp="1"/>
          </p:cNvSpPr>
          <p:nvPr>
            <p:ph type="title"/>
          </p:nvPr>
        </p:nvSpPr>
        <p:spPr>
          <a:xfrm>
            <a:off x="457200" y="260648"/>
            <a:ext cx="8229600" cy="922114"/>
          </a:xfrm>
          <a:prstGeom prst="rect">
            <a:avLst/>
          </a:prstGeom>
          <a:solidFill>
            <a:srgbClr val="38AFF6"/>
          </a:solidFill>
          <a:ln>
            <a:noFill/>
          </a:ln>
        </p:spPr>
        <p:txBody>
          <a:bodyPr spcFirstLastPara="1" wrap="square" lIns="91425" tIns="91425" rIns="91425" bIns="91425" anchor="t" anchorCtr="0">
            <a:noAutofit/>
          </a:bodyPr>
          <a:lstStyle/>
          <a:p>
            <a:pPr algn="ctr"/>
            <a:r>
              <a:rPr lang="nl-NL" sz="4800" dirty="0" smtClean="0">
                <a:solidFill>
                  <a:schemeClr val="bg1"/>
                </a:solidFill>
              </a:rPr>
              <a:t>FILOSOFIE VAN REGENEREREN</a:t>
            </a:r>
            <a:endParaRPr lang="nl-NL" sz="4800" b="1" dirty="0">
              <a:solidFill>
                <a:schemeClr val="bg1"/>
              </a:solidFill>
            </a:endParaRPr>
          </a:p>
        </p:txBody>
      </p:sp>
    </p:spTree>
    <p:extLst>
      <p:ext uri="{BB962C8B-B14F-4D97-AF65-F5344CB8AC3E}">
        <p14:creationId xmlns:p14="http://schemas.microsoft.com/office/powerpoint/2010/main" val="71992773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92;p71"/>
          <p:cNvSpPr txBox="1">
            <a:spLocks noGrp="1"/>
          </p:cNvSpPr>
          <p:nvPr>
            <p:ph type="title"/>
          </p:nvPr>
        </p:nvSpPr>
        <p:spPr>
          <a:xfrm>
            <a:off x="457200" y="274638"/>
            <a:ext cx="8229600" cy="778098"/>
          </a:xfrm>
          <a:prstGeom prst="rect">
            <a:avLst/>
          </a:prstGeom>
          <a:gradFill>
            <a:gsLst>
              <a:gs pos="0">
                <a:srgbClr val="00D2E9"/>
              </a:gs>
              <a:gs pos="100000">
                <a:srgbClr val="045962"/>
              </a:gs>
            </a:gsLst>
            <a:path path="circle">
              <a:fillToRect l="50000" t="50000" r="50000" b="50000"/>
            </a:path>
            <a:tileRect/>
          </a:gradFill>
          <a:ln>
            <a:noFill/>
          </a:ln>
        </p:spPr>
        <p:txBody>
          <a:bodyPr spcFirstLastPara="1" wrap="square" lIns="91425" tIns="91425" rIns="91425" bIns="91425" anchor="t" anchorCtr="0">
            <a:noAutofit/>
          </a:bodyPr>
          <a:lstStyle/>
          <a:p>
            <a:pPr>
              <a:lnSpc>
                <a:spcPct val="110000"/>
              </a:lnSpc>
            </a:pPr>
            <a:r>
              <a:rPr lang="nl-NL" altLang="en-US" sz="3600" b="1" dirty="0" smtClean="0">
                <a:latin typeface="+mn-lt"/>
              </a:rPr>
              <a:t>    </a:t>
            </a:r>
            <a:r>
              <a:rPr lang="nl-NL" altLang="en-US" sz="3600" b="1" dirty="0" smtClean="0">
                <a:solidFill>
                  <a:schemeClr val="bg1"/>
                </a:solidFill>
                <a:latin typeface="+mn-lt"/>
              </a:rPr>
              <a:t>1. Voeden + Reinigen = Balans</a:t>
            </a:r>
            <a:endParaRPr lang="nl-NL" altLang="en-US" sz="3600" dirty="0">
              <a:solidFill>
                <a:schemeClr val="bg1"/>
              </a:solidFill>
              <a:latin typeface="+mn-lt"/>
            </a:endParaRPr>
          </a:p>
        </p:txBody>
      </p:sp>
      <p:pic>
        <p:nvPicPr>
          <p:cNvPr id="6146" name="Picture 2" descr="C:\Users\Marga\AppData\Local\Microsoft\Windows\Temporary Internet Files\Content.Outlook\S8U2UQA0\20160033_Sun-Balance_schema_rege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717" b="13530"/>
          <a:stretch/>
        </p:blipFill>
        <p:spPr bwMode="auto">
          <a:xfrm>
            <a:off x="4693242" y="1484784"/>
            <a:ext cx="4199238" cy="4618366"/>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492;p71"/>
          <p:cNvSpPr txBox="1">
            <a:spLocks/>
          </p:cNvSpPr>
          <p:nvPr/>
        </p:nvSpPr>
        <p:spPr>
          <a:xfrm>
            <a:off x="457200" y="260648"/>
            <a:ext cx="8229600" cy="922114"/>
          </a:xfrm>
          <a:prstGeom prst="rect">
            <a:avLst/>
          </a:prstGeom>
          <a:solidFill>
            <a:srgbClr val="38AFF6"/>
          </a:solidFill>
          <a:ln>
            <a:no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800" dirty="0" smtClean="0">
                <a:solidFill>
                  <a:schemeClr val="bg1"/>
                </a:solidFill>
              </a:rPr>
              <a:t>VOEDEN + REINIGEN = BALANS</a:t>
            </a:r>
            <a:endParaRPr lang="nl-NL" sz="4800" b="1" dirty="0">
              <a:solidFill>
                <a:schemeClr val="bg1"/>
              </a:solidFill>
            </a:endParaRPr>
          </a:p>
        </p:txBody>
      </p:sp>
      <p:sp>
        <p:nvSpPr>
          <p:cNvPr id="8" name="TextBox 1"/>
          <p:cNvSpPr txBox="1">
            <a:spLocks noChangeArrowheads="1"/>
          </p:cNvSpPr>
          <p:nvPr/>
        </p:nvSpPr>
        <p:spPr bwMode="auto">
          <a:xfrm>
            <a:off x="676961" y="1268760"/>
            <a:ext cx="4399095" cy="33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342900" indent="-342900">
              <a:spcBef>
                <a:spcPct val="0"/>
              </a:spcBef>
              <a:spcAft>
                <a:spcPts val="1800"/>
              </a:spcAft>
              <a:buFont typeface="Arial"/>
              <a:buChar char="•"/>
            </a:pPr>
            <a:r>
              <a:rPr lang="nl-NL" altLang="en-US" sz="2800" dirty="0" err="1" smtClean="0">
                <a:latin typeface="+mn-lt"/>
              </a:rPr>
              <a:t>Sunrider</a:t>
            </a:r>
            <a:r>
              <a:rPr lang="nl-NL" altLang="en-US" sz="2800" dirty="0" smtClean="0">
                <a:latin typeface="+mn-lt"/>
              </a:rPr>
              <a:t> producten voeden (yin) en reinigen (yang), zodat balans wordt bereikt voor een optimale gezondheid.</a:t>
            </a:r>
          </a:p>
          <a:p>
            <a:pPr marL="342900" indent="-342900">
              <a:spcBef>
                <a:spcPct val="0"/>
              </a:spcBef>
              <a:spcAft>
                <a:spcPts val="1800"/>
              </a:spcAft>
              <a:buFont typeface="Arial"/>
              <a:buChar char="•"/>
            </a:pPr>
            <a:r>
              <a:rPr lang="nl-NL" altLang="en-US" sz="2800" dirty="0" smtClean="0">
                <a:latin typeface="+mn-lt"/>
              </a:rPr>
              <a:t>Voeden van de vijf elementen.</a:t>
            </a:r>
            <a:endParaRPr lang="nl-NL" altLang="en-US" sz="2800" dirty="0">
              <a:latin typeface="+mn-lt"/>
            </a:endParaRPr>
          </a:p>
        </p:txBody>
      </p:sp>
    </p:spTree>
    <p:extLst>
      <p:ext uri="{BB962C8B-B14F-4D97-AF65-F5344CB8AC3E}">
        <p14:creationId xmlns:p14="http://schemas.microsoft.com/office/powerpoint/2010/main" val="32229375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92;p71"/>
          <p:cNvSpPr txBox="1">
            <a:spLocks noGrp="1"/>
          </p:cNvSpPr>
          <p:nvPr>
            <p:ph type="title"/>
          </p:nvPr>
        </p:nvSpPr>
        <p:spPr>
          <a:xfrm>
            <a:off x="457200" y="274638"/>
            <a:ext cx="8229600" cy="850106"/>
          </a:xfrm>
          <a:prstGeom prst="rect">
            <a:avLst/>
          </a:prstGeom>
          <a:gradFill>
            <a:gsLst>
              <a:gs pos="0">
                <a:srgbClr val="00D2E9"/>
              </a:gs>
              <a:gs pos="100000">
                <a:srgbClr val="045962"/>
              </a:gs>
            </a:gsLst>
            <a:path path="circle">
              <a:fillToRect l="50000" t="50000" r="50000" b="50000"/>
            </a:path>
            <a:tileRect/>
          </a:gradFill>
          <a:ln>
            <a:noFill/>
          </a:ln>
        </p:spPr>
        <p:txBody>
          <a:bodyPr spcFirstLastPara="1" wrap="square" lIns="91425" tIns="91425" rIns="91425" bIns="91425" anchor="t" anchorCtr="0">
            <a:noAutofit/>
          </a:bodyPr>
          <a:lstStyle/>
          <a:p>
            <a:pPr marL="342900" indent="-342900">
              <a:spcBef>
                <a:spcPct val="0"/>
              </a:spcBef>
              <a:spcAft>
                <a:spcPts val="1800"/>
              </a:spcAft>
              <a:buAutoNum type="arabicPeriod" startAt="2"/>
            </a:pPr>
            <a:r>
              <a:rPr lang="nl-NL" altLang="en-US" sz="3200" b="1" dirty="0" smtClean="0">
                <a:solidFill>
                  <a:schemeClr val="bg1"/>
                </a:solidFill>
                <a:latin typeface="Arial" panose="020B0604020202020204" pitchFamily="34" charset="0"/>
              </a:rPr>
              <a:t>    </a:t>
            </a:r>
            <a:r>
              <a:rPr lang="nl-NL" altLang="en-US" sz="3200" b="1" dirty="0">
                <a:solidFill>
                  <a:schemeClr val="bg1"/>
                </a:solidFill>
              </a:rPr>
              <a:t>Voedingsmiddelen</a:t>
            </a:r>
            <a:r>
              <a:rPr lang="nl-NL" altLang="en-US" sz="3200" dirty="0">
                <a:solidFill>
                  <a:schemeClr val="bg1"/>
                </a:solidFill>
                <a:latin typeface="Arial" panose="020B0604020202020204" pitchFamily="34" charset="0"/>
              </a:rPr>
              <a:t>, </a:t>
            </a:r>
            <a:r>
              <a:rPr lang="nl-NL" altLang="en-US" sz="3200" dirty="0">
                <a:solidFill>
                  <a:schemeClr val="bg1"/>
                </a:solidFill>
              </a:rPr>
              <a:t>geen Chemicaliën</a:t>
            </a:r>
          </a:p>
        </p:txBody>
      </p:sp>
      <p:pic>
        <p:nvPicPr>
          <p:cNvPr id="6" name="Afbeelding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95936" y="3031363"/>
            <a:ext cx="5112568" cy="3421973"/>
          </a:xfrm>
          <a:prstGeom prst="rect">
            <a:avLst/>
          </a:prstGeom>
        </p:spPr>
      </p:pic>
      <p:sp>
        <p:nvSpPr>
          <p:cNvPr id="7" name="Google Shape;492;p71"/>
          <p:cNvSpPr txBox="1">
            <a:spLocks/>
          </p:cNvSpPr>
          <p:nvPr/>
        </p:nvSpPr>
        <p:spPr>
          <a:xfrm>
            <a:off x="457200" y="260648"/>
            <a:ext cx="8229600" cy="922114"/>
          </a:xfrm>
          <a:prstGeom prst="rect">
            <a:avLst/>
          </a:prstGeom>
          <a:solidFill>
            <a:srgbClr val="38AFF6"/>
          </a:solidFill>
          <a:ln>
            <a:no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800" dirty="0" smtClean="0">
                <a:solidFill>
                  <a:schemeClr val="bg1"/>
                </a:solidFill>
              </a:rPr>
              <a:t>VOEDINGSMIDDELEN</a:t>
            </a:r>
            <a:endParaRPr lang="nl-NL" sz="4800" b="1" dirty="0">
              <a:solidFill>
                <a:schemeClr val="bg1"/>
              </a:solidFill>
            </a:endParaRPr>
          </a:p>
        </p:txBody>
      </p:sp>
      <p:sp>
        <p:nvSpPr>
          <p:cNvPr id="8" name="TextBox 1"/>
          <p:cNvSpPr txBox="1">
            <a:spLocks noChangeArrowheads="1"/>
          </p:cNvSpPr>
          <p:nvPr/>
        </p:nvSpPr>
        <p:spPr bwMode="auto">
          <a:xfrm>
            <a:off x="676961" y="1268760"/>
            <a:ext cx="4399095" cy="33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342900" indent="-342900">
              <a:spcBef>
                <a:spcPct val="0"/>
              </a:spcBef>
              <a:spcAft>
                <a:spcPts val="1800"/>
              </a:spcAft>
              <a:buFont typeface="Arial"/>
              <a:buChar char="•"/>
            </a:pPr>
            <a:r>
              <a:rPr lang="nl-NL" altLang="en-US" sz="2800" dirty="0" smtClean="0">
                <a:latin typeface="+mn-lt"/>
              </a:rPr>
              <a:t>Ons lichaam herkent voedingsmiddelen, geen chemicaliën.</a:t>
            </a:r>
          </a:p>
          <a:p>
            <a:pPr marL="342900" indent="-342900">
              <a:spcBef>
                <a:spcPct val="0"/>
              </a:spcBef>
              <a:spcAft>
                <a:spcPts val="1800"/>
              </a:spcAft>
              <a:buFont typeface="Arial"/>
              <a:buChar char="•"/>
            </a:pPr>
            <a:r>
              <a:rPr lang="nl-NL" altLang="en-US" sz="2800" dirty="0" smtClean="0">
                <a:latin typeface="+mn-lt"/>
              </a:rPr>
              <a:t>Van chemicaliën kan je geen voedsel maken, </a:t>
            </a:r>
            <a:br>
              <a:rPr lang="nl-NL" altLang="en-US" sz="2800" dirty="0" smtClean="0">
                <a:latin typeface="+mn-lt"/>
              </a:rPr>
            </a:br>
            <a:r>
              <a:rPr lang="nl-NL" altLang="en-US" sz="2800" dirty="0" smtClean="0">
                <a:latin typeface="+mn-lt"/>
              </a:rPr>
              <a:t>ze hebben geen levensstructuur.</a:t>
            </a:r>
            <a:endParaRPr lang="nl-NL" altLang="en-US" sz="2800" dirty="0">
              <a:latin typeface="+mn-lt"/>
            </a:endParaRPr>
          </a:p>
        </p:txBody>
      </p:sp>
    </p:spTree>
    <p:extLst>
      <p:ext uri="{BB962C8B-B14F-4D97-AF65-F5344CB8AC3E}">
        <p14:creationId xmlns:p14="http://schemas.microsoft.com/office/powerpoint/2010/main" val="14486735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3"/>
          <p:cNvPicPr>
            <a:picLocks noChangeAspect="1"/>
          </p:cNvPicPr>
          <p:nvPr/>
        </p:nvPicPr>
        <p:blipFill rotWithShape="1">
          <a:blip r:embed="rId2" cstate="email">
            <a:extLst>
              <a:ext uri="{28A0092B-C50C-407E-A947-70E740481C1C}">
                <a14:useLocalDpi xmlns:a14="http://schemas.microsoft.com/office/drawing/2010/main" val="0"/>
              </a:ext>
            </a:extLst>
          </a:blip>
          <a:srcRect l="7861" r="9658"/>
          <a:stretch/>
        </p:blipFill>
        <p:spPr>
          <a:xfrm>
            <a:off x="3563888" y="2852936"/>
            <a:ext cx="5333818" cy="3667734"/>
          </a:xfrm>
          <a:prstGeom prst="rect">
            <a:avLst/>
          </a:prstGeom>
        </p:spPr>
      </p:pic>
      <p:sp>
        <p:nvSpPr>
          <p:cNvPr id="5" name="Google Shape;492;p71"/>
          <p:cNvSpPr txBox="1">
            <a:spLocks/>
          </p:cNvSpPr>
          <p:nvPr/>
        </p:nvSpPr>
        <p:spPr>
          <a:xfrm>
            <a:off x="457200" y="260648"/>
            <a:ext cx="8229600" cy="922114"/>
          </a:xfrm>
          <a:prstGeom prst="rect">
            <a:avLst/>
          </a:prstGeom>
          <a:solidFill>
            <a:srgbClr val="38AFF6"/>
          </a:solidFill>
          <a:ln>
            <a:no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800" dirty="0" smtClean="0">
                <a:solidFill>
                  <a:schemeClr val="bg1"/>
                </a:solidFill>
              </a:rPr>
              <a:t>VARIËTEIT</a:t>
            </a:r>
            <a:endParaRPr lang="nl-NL" sz="4800" b="1" dirty="0">
              <a:solidFill>
                <a:schemeClr val="bg1"/>
              </a:solidFill>
            </a:endParaRPr>
          </a:p>
        </p:txBody>
      </p:sp>
      <p:sp>
        <p:nvSpPr>
          <p:cNvPr id="10" name="TextBox 1"/>
          <p:cNvSpPr txBox="1">
            <a:spLocks noChangeArrowheads="1"/>
          </p:cNvSpPr>
          <p:nvPr/>
        </p:nvSpPr>
        <p:spPr bwMode="auto">
          <a:xfrm>
            <a:off x="676961" y="1268760"/>
            <a:ext cx="4399095"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342900" indent="-342900">
              <a:spcBef>
                <a:spcPct val="0"/>
              </a:spcBef>
              <a:spcAft>
                <a:spcPts val="1800"/>
              </a:spcAft>
              <a:buFont typeface="Arial"/>
              <a:buChar char="•"/>
            </a:pPr>
            <a:r>
              <a:rPr lang="nl-NL" altLang="en-US" sz="2800" dirty="0" smtClean="0">
                <a:latin typeface="+mn-lt"/>
              </a:rPr>
              <a:t>Eén ingrediënt kan niet alles doen.</a:t>
            </a:r>
          </a:p>
          <a:p>
            <a:pPr marL="342900" indent="-342900">
              <a:spcBef>
                <a:spcPct val="0"/>
              </a:spcBef>
              <a:spcAft>
                <a:spcPts val="1800"/>
              </a:spcAft>
              <a:buFont typeface="Arial"/>
              <a:buChar char="•"/>
            </a:pPr>
            <a:r>
              <a:rPr lang="nl-NL" altLang="en-US" sz="2800" dirty="0" smtClean="0">
                <a:latin typeface="+mn-lt"/>
              </a:rPr>
              <a:t>Teveel van één soort kan disbalans creëren.</a:t>
            </a:r>
            <a:endParaRPr lang="nl-NL" altLang="en-US" sz="2800" dirty="0">
              <a:latin typeface="+mn-lt"/>
            </a:endParaRPr>
          </a:p>
        </p:txBody>
      </p:sp>
    </p:spTree>
    <p:extLst>
      <p:ext uri="{BB962C8B-B14F-4D97-AF65-F5344CB8AC3E}">
        <p14:creationId xmlns:p14="http://schemas.microsoft.com/office/powerpoint/2010/main" val="20951205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13" name="TextBox 1"/>
          <p:cNvSpPr txBox="1">
            <a:spLocks noChangeArrowheads="1"/>
          </p:cNvSpPr>
          <p:nvPr/>
        </p:nvSpPr>
        <p:spPr bwMode="auto">
          <a:xfrm>
            <a:off x="676961" y="1268760"/>
            <a:ext cx="7855479"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342900" indent="-342900">
              <a:spcBef>
                <a:spcPct val="0"/>
              </a:spcBef>
              <a:spcAft>
                <a:spcPts val="1800"/>
              </a:spcAft>
              <a:buFont typeface="Arial"/>
              <a:buChar char="•"/>
            </a:pPr>
            <a:r>
              <a:rPr lang="nl-NL" altLang="en-US" sz="2800" dirty="0" smtClean="0">
                <a:latin typeface="+mn-lt"/>
              </a:rPr>
              <a:t>Voedingskruiden / niet medicinaal</a:t>
            </a:r>
          </a:p>
          <a:p>
            <a:pPr marL="342900" indent="-342900">
              <a:spcBef>
                <a:spcPct val="0"/>
              </a:spcBef>
              <a:spcAft>
                <a:spcPts val="1800"/>
              </a:spcAft>
              <a:buFont typeface="Arial"/>
              <a:buChar char="•"/>
            </a:pPr>
            <a:r>
              <a:rPr lang="nl-NL" altLang="en-US" sz="2800" dirty="0" smtClean="0">
                <a:latin typeface="+mn-lt"/>
              </a:rPr>
              <a:t> Super geconcentreerd (10x)</a:t>
            </a:r>
          </a:p>
          <a:p>
            <a:pPr marL="342900" indent="-342900">
              <a:spcBef>
                <a:spcPct val="0"/>
              </a:spcBef>
              <a:spcAft>
                <a:spcPts val="1800"/>
              </a:spcAft>
              <a:buFont typeface="Arial"/>
              <a:buChar char="•"/>
            </a:pPr>
            <a:r>
              <a:rPr lang="nl-NL" altLang="en-US" sz="2800" dirty="0" smtClean="0">
                <a:latin typeface="+mn-lt"/>
              </a:rPr>
              <a:t>Uitgebalanceerd</a:t>
            </a:r>
          </a:p>
          <a:p>
            <a:pPr marL="342900" indent="-342900">
              <a:spcBef>
                <a:spcPct val="0"/>
              </a:spcBef>
              <a:spcAft>
                <a:spcPts val="1800"/>
              </a:spcAft>
              <a:buFont typeface="Arial"/>
              <a:buChar char="•"/>
            </a:pPr>
            <a:r>
              <a:rPr lang="nl-NL" altLang="en-US" sz="2800" dirty="0" smtClean="0">
                <a:latin typeface="+mn-lt"/>
              </a:rPr>
              <a:t>Geen gif, GMO, chemicaliën</a:t>
            </a:r>
          </a:p>
        </p:txBody>
      </p:sp>
      <p:sp>
        <p:nvSpPr>
          <p:cNvPr id="2" name="Rechthoek 1"/>
          <p:cNvSpPr/>
          <p:nvPr/>
        </p:nvSpPr>
        <p:spPr>
          <a:xfrm>
            <a:off x="274277" y="1988840"/>
            <a:ext cx="5112568" cy="649922"/>
          </a:xfrm>
          <a:prstGeom prst="rect">
            <a:avLst/>
          </a:prstGeom>
        </p:spPr>
        <p:txBody>
          <a:bodyPr wrap="square">
            <a:spAutoFit/>
          </a:bodyPr>
          <a:lstStyle/>
          <a:p>
            <a:pPr lvl="0">
              <a:lnSpc>
                <a:spcPct val="80000"/>
              </a:lnSpc>
              <a:spcBef>
                <a:spcPts val="700"/>
              </a:spcBef>
              <a:buClr>
                <a:schemeClr val="dk2"/>
              </a:buClr>
              <a:buSzPts val="1800"/>
            </a:pPr>
            <a:endParaRPr lang="nl-NL" dirty="0" smtClean="0">
              <a:latin typeface="Questrial"/>
              <a:ea typeface="Questrial"/>
              <a:cs typeface="Questrial"/>
              <a:sym typeface="Questrial"/>
            </a:endParaRPr>
          </a:p>
          <a:p>
            <a:pPr marL="320040" lvl="0" indent="-323850">
              <a:lnSpc>
                <a:spcPct val="80000"/>
              </a:lnSpc>
              <a:spcBef>
                <a:spcPts val="700"/>
              </a:spcBef>
              <a:buClr>
                <a:schemeClr val="dk2"/>
              </a:buClr>
              <a:buSzPts val="1800"/>
              <a:buFont typeface="Noto Sans Symbols"/>
              <a:buChar char="●"/>
            </a:pPr>
            <a:endParaRPr lang="nl-NL" sz="2000" dirty="0">
              <a:latin typeface="Questrial"/>
              <a:ea typeface="Questrial"/>
              <a:cs typeface="Questrial"/>
              <a:sym typeface="Questrial"/>
            </a:endParaRPr>
          </a:p>
        </p:txBody>
      </p:sp>
      <p:sp>
        <p:nvSpPr>
          <p:cNvPr id="11" name="Google Shape;492;p71"/>
          <p:cNvSpPr txBox="1">
            <a:spLocks/>
          </p:cNvSpPr>
          <p:nvPr/>
        </p:nvSpPr>
        <p:spPr>
          <a:xfrm>
            <a:off x="457200" y="260648"/>
            <a:ext cx="8229600" cy="922114"/>
          </a:xfrm>
          <a:prstGeom prst="rect">
            <a:avLst/>
          </a:prstGeom>
          <a:solidFill>
            <a:srgbClr val="38AFF6"/>
          </a:solidFill>
          <a:ln>
            <a:no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800" dirty="0" smtClean="0">
                <a:solidFill>
                  <a:schemeClr val="bg1"/>
                </a:solidFill>
              </a:rPr>
              <a:t>SUNRIDER = UNIEK</a:t>
            </a:r>
            <a:endParaRPr lang="nl-NL" sz="4800" b="1" dirty="0">
              <a:solidFill>
                <a:schemeClr val="bg1"/>
              </a:solidFill>
            </a:endParaRPr>
          </a:p>
        </p:txBody>
      </p:sp>
      <p:sp>
        <p:nvSpPr>
          <p:cNvPr id="3" name="Rechthoek 2"/>
          <p:cNvSpPr/>
          <p:nvPr/>
        </p:nvSpPr>
        <p:spPr>
          <a:xfrm>
            <a:off x="4453217" y="3244334"/>
            <a:ext cx="237566" cy="369332"/>
          </a:xfrm>
          <a:prstGeom prst="rect">
            <a:avLst/>
          </a:prstGeom>
        </p:spPr>
        <p:txBody>
          <a:bodyPr wrap="none">
            <a:spAutoFit/>
          </a:bodyPr>
          <a:lstStyle/>
          <a:p>
            <a:r>
              <a:rPr lang="nl-NL" dirty="0"/>
              <a:t> </a:t>
            </a:r>
          </a:p>
        </p:txBody>
      </p:sp>
      <p:sp>
        <p:nvSpPr>
          <p:cNvPr id="4" name="Rechthoek 3"/>
          <p:cNvSpPr/>
          <p:nvPr/>
        </p:nvSpPr>
        <p:spPr>
          <a:xfrm>
            <a:off x="4453217" y="3244334"/>
            <a:ext cx="237566" cy="369332"/>
          </a:xfrm>
          <a:prstGeom prst="rect">
            <a:avLst/>
          </a:prstGeom>
        </p:spPr>
        <p:txBody>
          <a:bodyPr wrap="none">
            <a:spAutoFit/>
          </a:bodyPr>
          <a:lstStyle/>
          <a:p>
            <a:r>
              <a:rPr lang="nl-NL" dirty="0"/>
              <a:t> </a:t>
            </a:r>
          </a:p>
        </p:txBody>
      </p:sp>
      <p:sp>
        <p:nvSpPr>
          <p:cNvPr id="5" name="Rechthoek 4"/>
          <p:cNvSpPr/>
          <p:nvPr/>
        </p:nvSpPr>
        <p:spPr>
          <a:xfrm>
            <a:off x="4453217" y="3244334"/>
            <a:ext cx="237566" cy="369332"/>
          </a:xfrm>
          <a:prstGeom prst="rect">
            <a:avLst/>
          </a:prstGeom>
        </p:spPr>
        <p:txBody>
          <a:bodyPr wrap="none">
            <a:spAutoFit/>
          </a:bodyPr>
          <a:lstStyle/>
          <a:p>
            <a:r>
              <a:rPr lang="nl-NL"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820912"/>
            <a:ext cx="3563888" cy="363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4094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13" name="TextBox 1"/>
          <p:cNvSpPr txBox="1">
            <a:spLocks noChangeArrowheads="1"/>
          </p:cNvSpPr>
          <p:nvPr/>
        </p:nvSpPr>
        <p:spPr bwMode="auto">
          <a:xfrm>
            <a:off x="676961" y="1268760"/>
            <a:ext cx="7855479"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342900" indent="-342900">
              <a:spcBef>
                <a:spcPct val="0"/>
              </a:spcBef>
              <a:spcAft>
                <a:spcPts val="1800"/>
              </a:spcAft>
              <a:buFont typeface="Arial"/>
              <a:buChar char="•"/>
            </a:pPr>
            <a:r>
              <a:rPr lang="nl-NL" altLang="en-US" sz="2800" dirty="0" smtClean="0">
                <a:latin typeface="+mn-lt"/>
              </a:rPr>
              <a:t>Milieuvriendelijk</a:t>
            </a:r>
          </a:p>
          <a:p>
            <a:pPr marL="342900" indent="-342900">
              <a:spcBef>
                <a:spcPct val="0"/>
              </a:spcBef>
              <a:spcAft>
                <a:spcPts val="1800"/>
              </a:spcAft>
              <a:buFont typeface="Arial"/>
              <a:buChar char="•"/>
            </a:pPr>
            <a:r>
              <a:rPr lang="nl-NL" altLang="en-US" sz="2800" dirty="0" smtClean="0">
                <a:latin typeface="+mn-lt"/>
              </a:rPr>
              <a:t>Baby safe</a:t>
            </a:r>
          </a:p>
          <a:p>
            <a:pPr marL="342900" indent="-342900">
              <a:spcBef>
                <a:spcPct val="0"/>
              </a:spcBef>
              <a:spcAft>
                <a:spcPts val="1800"/>
              </a:spcAft>
              <a:buFont typeface="Arial"/>
              <a:buChar char="•"/>
            </a:pPr>
            <a:r>
              <a:rPr lang="nl-NL" altLang="en-US" sz="2800" dirty="0" smtClean="0">
                <a:latin typeface="+mn-lt"/>
              </a:rPr>
              <a:t>Farmaceutische normen</a:t>
            </a:r>
            <a:endParaRPr lang="nl-NL" altLang="en-US" sz="2800" dirty="0">
              <a:latin typeface="+mn-lt"/>
            </a:endParaRPr>
          </a:p>
        </p:txBody>
      </p:sp>
      <p:sp>
        <p:nvSpPr>
          <p:cNvPr id="2" name="Rechthoek 1"/>
          <p:cNvSpPr/>
          <p:nvPr/>
        </p:nvSpPr>
        <p:spPr>
          <a:xfrm>
            <a:off x="274277" y="1988840"/>
            <a:ext cx="5112568" cy="649922"/>
          </a:xfrm>
          <a:prstGeom prst="rect">
            <a:avLst/>
          </a:prstGeom>
        </p:spPr>
        <p:txBody>
          <a:bodyPr wrap="square">
            <a:spAutoFit/>
          </a:bodyPr>
          <a:lstStyle/>
          <a:p>
            <a:pPr lvl="0">
              <a:lnSpc>
                <a:spcPct val="80000"/>
              </a:lnSpc>
              <a:spcBef>
                <a:spcPts val="700"/>
              </a:spcBef>
              <a:buClr>
                <a:schemeClr val="dk2"/>
              </a:buClr>
              <a:buSzPts val="1800"/>
            </a:pPr>
            <a:endParaRPr lang="nl-NL" dirty="0" smtClean="0">
              <a:latin typeface="Questrial"/>
              <a:ea typeface="Questrial"/>
              <a:cs typeface="Questrial"/>
              <a:sym typeface="Questrial"/>
            </a:endParaRPr>
          </a:p>
          <a:p>
            <a:pPr marL="320040" lvl="0" indent="-323850">
              <a:lnSpc>
                <a:spcPct val="80000"/>
              </a:lnSpc>
              <a:spcBef>
                <a:spcPts val="700"/>
              </a:spcBef>
              <a:buClr>
                <a:schemeClr val="dk2"/>
              </a:buClr>
              <a:buSzPts val="1800"/>
              <a:buFont typeface="Noto Sans Symbols"/>
              <a:buChar char="●"/>
            </a:pPr>
            <a:endParaRPr lang="nl-NL" sz="2000" dirty="0">
              <a:latin typeface="Questrial"/>
              <a:ea typeface="Questrial"/>
              <a:cs typeface="Questrial"/>
              <a:sym typeface="Questrial"/>
            </a:endParaRPr>
          </a:p>
        </p:txBody>
      </p:sp>
      <p:sp>
        <p:nvSpPr>
          <p:cNvPr id="11" name="Google Shape;492;p71"/>
          <p:cNvSpPr txBox="1">
            <a:spLocks/>
          </p:cNvSpPr>
          <p:nvPr/>
        </p:nvSpPr>
        <p:spPr>
          <a:xfrm>
            <a:off x="457200" y="260648"/>
            <a:ext cx="8229600" cy="922114"/>
          </a:xfrm>
          <a:prstGeom prst="rect">
            <a:avLst/>
          </a:prstGeom>
          <a:solidFill>
            <a:srgbClr val="38AFF6"/>
          </a:solidFill>
          <a:ln>
            <a:no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800" dirty="0" smtClean="0">
                <a:solidFill>
                  <a:schemeClr val="bg1"/>
                </a:solidFill>
              </a:rPr>
              <a:t>SUNRIDER = UNIEK</a:t>
            </a:r>
            <a:endParaRPr lang="nl-NL" sz="4800" b="1" dirty="0">
              <a:solidFill>
                <a:schemeClr val="bg1"/>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820912"/>
            <a:ext cx="3563888" cy="363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2646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13" name="TextBox 1"/>
          <p:cNvSpPr txBox="1">
            <a:spLocks noChangeArrowheads="1"/>
          </p:cNvSpPr>
          <p:nvPr/>
        </p:nvSpPr>
        <p:spPr bwMode="auto">
          <a:xfrm>
            <a:off x="698226" y="721705"/>
            <a:ext cx="7855479"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0"/>
              </a:spcBef>
              <a:spcAft>
                <a:spcPts val="1800"/>
              </a:spcAft>
            </a:pPr>
            <a:endParaRPr lang="nl-NL" altLang="en-US" sz="2800" dirty="0" smtClean="0">
              <a:latin typeface="+mn-lt"/>
            </a:endParaRPr>
          </a:p>
          <a:p>
            <a:pPr marL="342900" indent="-342900">
              <a:spcBef>
                <a:spcPct val="0"/>
              </a:spcBef>
              <a:spcAft>
                <a:spcPts val="1800"/>
              </a:spcAft>
              <a:buFont typeface="Arial"/>
              <a:buChar char="•"/>
            </a:pPr>
            <a:r>
              <a:rPr lang="nl-NL" altLang="en-US" sz="2800" dirty="0" smtClean="0">
                <a:latin typeface="+mn-lt"/>
              </a:rPr>
              <a:t>Synergetische werking (1 + 1 = 3)</a:t>
            </a:r>
          </a:p>
          <a:p>
            <a:pPr marL="342900" indent="-342900">
              <a:spcBef>
                <a:spcPct val="0"/>
              </a:spcBef>
              <a:spcAft>
                <a:spcPts val="1800"/>
              </a:spcAft>
              <a:buFont typeface="Arial"/>
              <a:buChar char="•"/>
            </a:pPr>
            <a:r>
              <a:rPr lang="nl-NL" altLang="en-US" sz="2800" dirty="0" smtClean="0">
                <a:latin typeface="+mn-lt"/>
              </a:rPr>
              <a:t>Niet bestraald</a:t>
            </a:r>
          </a:p>
          <a:p>
            <a:pPr marL="342900" indent="-342900">
              <a:spcBef>
                <a:spcPct val="0"/>
              </a:spcBef>
              <a:spcAft>
                <a:spcPts val="1800"/>
              </a:spcAft>
              <a:buFont typeface="Arial"/>
              <a:buChar char="•"/>
            </a:pPr>
            <a:r>
              <a:rPr lang="nl-NL" altLang="en-US" sz="2800" dirty="0" smtClean="0">
                <a:latin typeface="+mn-lt"/>
              </a:rPr>
              <a:t>Topkwaliteit, meer dan </a:t>
            </a:r>
            <a:br>
              <a:rPr lang="nl-NL" altLang="en-US" sz="2800" dirty="0" smtClean="0">
                <a:latin typeface="+mn-lt"/>
              </a:rPr>
            </a:br>
            <a:r>
              <a:rPr lang="nl-NL" altLang="en-US" sz="2800" dirty="0" smtClean="0">
                <a:latin typeface="+mn-lt"/>
              </a:rPr>
              <a:t>voeding</a:t>
            </a:r>
            <a:endParaRPr lang="nl-NL" altLang="en-US" sz="2800" dirty="0">
              <a:latin typeface="+mn-lt"/>
            </a:endParaRPr>
          </a:p>
        </p:txBody>
      </p:sp>
      <p:sp>
        <p:nvSpPr>
          <p:cNvPr id="2" name="Rechthoek 1"/>
          <p:cNvSpPr/>
          <p:nvPr/>
        </p:nvSpPr>
        <p:spPr>
          <a:xfrm>
            <a:off x="274277" y="1988840"/>
            <a:ext cx="5112568" cy="649922"/>
          </a:xfrm>
          <a:prstGeom prst="rect">
            <a:avLst/>
          </a:prstGeom>
        </p:spPr>
        <p:txBody>
          <a:bodyPr wrap="square">
            <a:spAutoFit/>
          </a:bodyPr>
          <a:lstStyle/>
          <a:p>
            <a:pPr lvl="0">
              <a:lnSpc>
                <a:spcPct val="80000"/>
              </a:lnSpc>
              <a:spcBef>
                <a:spcPts val="700"/>
              </a:spcBef>
              <a:buClr>
                <a:schemeClr val="dk2"/>
              </a:buClr>
              <a:buSzPts val="1800"/>
            </a:pPr>
            <a:endParaRPr lang="nl-NL" dirty="0" smtClean="0">
              <a:latin typeface="Questrial"/>
              <a:ea typeface="Questrial"/>
              <a:cs typeface="Questrial"/>
              <a:sym typeface="Questrial"/>
            </a:endParaRPr>
          </a:p>
          <a:p>
            <a:pPr marL="320040" lvl="0" indent="-323850">
              <a:lnSpc>
                <a:spcPct val="80000"/>
              </a:lnSpc>
              <a:spcBef>
                <a:spcPts val="700"/>
              </a:spcBef>
              <a:buClr>
                <a:schemeClr val="dk2"/>
              </a:buClr>
              <a:buSzPts val="1800"/>
              <a:buFont typeface="Noto Sans Symbols"/>
              <a:buChar char="●"/>
            </a:pPr>
            <a:endParaRPr lang="nl-NL" sz="2000" dirty="0">
              <a:latin typeface="Questrial"/>
              <a:ea typeface="Questrial"/>
              <a:cs typeface="Questrial"/>
              <a:sym typeface="Questrial"/>
            </a:endParaRPr>
          </a:p>
        </p:txBody>
      </p:sp>
      <p:sp>
        <p:nvSpPr>
          <p:cNvPr id="11" name="Google Shape;492;p71"/>
          <p:cNvSpPr txBox="1">
            <a:spLocks/>
          </p:cNvSpPr>
          <p:nvPr/>
        </p:nvSpPr>
        <p:spPr>
          <a:xfrm>
            <a:off x="457200" y="260648"/>
            <a:ext cx="8229600" cy="922114"/>
          </a:xfrm>
          <a:prstGeom prst="rect">
            <a:avLst/>
          </a:prstGeom>
          <a:solidFill>
            <a:srgbClr val="38AFF6"/>
          </a:solidFill>
          <a:ln>
            <a:no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800" dirty="0" smtClean="0">
                <a:solidFill>
                  <a:schemeClr val="bg1"/>
                </a:solidFill>
              </a:rPr>
              <a:t>SUNRIDER = UNIEK</a:t>
            </a:r>
            <a:endParaRPr lang="nl-NL" sz="4800" b="1" dirty="0">
              <a:solidFill>
                <a:schemeClr val="bg1"/>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820912"/>
            <a:ext cx="3563888" cy="363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28386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2" name="Rechthoek 1">
            <a:extLst>
              <a:ext uri="{FF2B5EF4-FFF2-40B4-BE49-F238E27FC236}">
                <a16:creationId xmlns:a16="http://schemas.microsoft.com/office/drawing/2014/main" xmlns="" id="{DD8151B2-14B0-462A-B058-0D06A12F0B08}"/>
              </a:ext>
            </a:extLst>
          </p:cNvPr>
          <p:cNvSpPr/>
          <p:nvPr/>
        </p:nvSpPr>
        <p:spPr>
          <a:xfrm>
            <a:off x="2286000" y="3080187"/>
            <a:ext cx="4572000" cy="646331"/>
          </a:xfrm>
          <a:prstGeom prst="rect">
            <a:avLst/>
          </a:prstGeom>
        </p:spPr>
        <p:txBody>
          <a:bodyPr>
            <a:spAutoFit/>
          </a:bodyPr>
          <a:lstStyle/>
          <a:p>
            <a:r>
              <a:rPr lang="nl-NL" dirty="0">
                <a:latin typeface="Times New Roman" panose="02020603050405020304" pitchFamily="18" charset="0"/>
              </a:rPr>
              <a:t> </a:t>
            </a:r>
            <a:r>
              <a:rPr lang="nl-NL" dirty="0"/>
              <a:t/>
            </a:r>
            <a:br>
              <a:rPr lang="nl-NL" dirty="0"/>
            </a:br>
            <a:endParaRPr lang="nl-NL" dirty="0"/>
          </a:p>
        </p:txBody>
      </p:sp>
      <p:sp>
        <p:nvSpPr>
          <p:cNvPr id="4" name="Rechthoek 3">
            <a:extLst>
              <a:ext uri="{FF2B5EF4-FFF2-40B4-BE49-F238E27FC236}">
                <a16:creationId xmlns:a16="http://schemas.microsoft.com/office/drawing/2014/main" xmlns="" id="{AA13851B-DD11-42CC-99E1-356160146719}"/>
              </a:ext>
            </a:extLst>
          </p:cNvPr>
          <p:cNvSpPr/>
          <p:nvPr/>
        </p:nvSpPr>
        <p:spPr>
          <a:xfrm>
            <a:off x="2286000" y="3080187"/>
            <a:ext cx="4572000" cy="646331"/>
          </a:xfrm>
          <a:prstGeom prst="rect">
            <a:avLst/>
          </a:prstGeom>
        </p:spPr>
        <p:txBody>
          <a:bodyPr>
            <a:spAutoFit/>
          </a:bodyPr>
          <a:lstStyle/>
          <a:p>
            <a:r>
              <a:rPr lang="nl-NL" dirty="0">
                <a:latin typeface="Times New Roman" panose="02020603050405020304" pitchFamily="18" charset="0"/>
              </a:rPr>
              <a:t> </a:t>
            </a:r>
            <a:r>
              <a:rPr lang="nl-NL" dirty="0"/>
              <a:t/>
            </a:r>
            <a:br>
              <a:rPr lang="nl-NL" dirty="0"/>
            </a:br>
            <a:endParaRPr lang="nl-NL" dirty="0"/>
          </a:p>
        </p:txBody>
      </p:sp>
      <p:sp>
        <p:nvSpPr>
          <p:cNvPr id="5" name="Rechthoek 4">
            <a:extLst>
              <a:ext uri="{FF2B5EF4-FFF2-40B4-BE49-F238E27FC236}">
                <a16:creationId xmlns:a16="http://schemas.microsoft.com/office/drawing/2014/main" xmlns="" id="{01D45BCE-D0CD-4EBA-AB0D-2D4AAE906747}"/>
              </a:ext>
            </a:extLst>
          </p:cNvPr>
          <p:cNvSpPr/>
          <p:nvPr/>
        </p:nvSpPr>
        <p:spPr>
          <a:xfrm>
            <a:off x="2286000" y="3080187"/>
            <a:ext cx="4572000" cy="646331"/>
          </a:xfrm>
          <a:prstGeom prst="rect">
            <a:avLst/>
          </a:prstGeom>
        </p:spPr>
        <p:txBody>
          <a:bodyPr>
            <a:spAutoFit/>
          </a:bodyPr>
          <a:lstStyle/>
          <a:p>
            <a:r>
              <a:rPr lang="nl-NL" dirty="0">
                <a:latin typeface="Times New Roman" panose="02020603050405020304" pitchFamily="18" charset="0"/>
              </a:rPr>
              <a:t> </a:t>
            </a:r>
            <a:r>
              <a:rPr lang="nl-NL" dirty="0"/>
              <a:t/>
            </a:r>
            <a:br>
              <a:rPr lang="nl-NL" dirty="0"/>
            </a:br>
            <a:endParaRPr lang="nl-NL" dirty="0"/>
          </a:p>
        </p:txBody>
      </p:sp>
      <p:pic>
        <p:nvPicPr>
          <p:cNvPr id="11" name="Afbeelding 10">
            <a:extLst>
              <a:ext uri="{FF2B5EF4-FFF2-40B4-BE49-F238E27FC236}">
                <a16:creationId xmlns:a16="http://schemas.microsoft.com/office/drawing/2014/main" xmlns="" id="{CC1C2543-3BF0-4ADF-8AEC-1AED1A54FEF5}"/>
              </a:ext>
            </a:extLst>
          </p:cNvPr>
          <p:cNvPicPr/>
          <p:nvPr/>
        </p:nvPicPr>
        <p:blipFill rotWithShape="1">
          <a:blip r:embed="rId3"/>
          <a:srcRect l="20785" t="30688" r="42227" b="18254"/>
          <a:stretch/>
        </p:blipFill>
        <p:spPr bwMode="auto">
          <a:xfrm>
            <a:off x="3124680" y="1675399"/>
            <a:ext cx="5551776" cy="4489905"/>
          </a:xfrm>
          <a:prstGeom prst="rect">
            <a:avLst/>
          </a:prstGeom>
          <a:ln>
            <a:noFill/>
          </a:ln>
          <a:extLst>
            <a:ext uri="{53640926-AAD7-44D8-BBD7-CCE9431645EC}">
              <a14:shadowObscured xmlns:a14="http://schemas.microsoft.com/office/drawing/2010/main"/>
            </a:ext>
          </a:extLst>
        </p:spPr>
      </p:pic>
      <p:sp>
        <p:nvSpPr>
          <p:cNvPr id="9" name="Google Shape;492;p71"/>
          <p:cNvSpPr txBox="1">
            <a:spLocks/>
          </p:cNvSpPr>
          <p:nvPr/>
        </p:nvSpPr>
        <p:spPr>
          <a:xfrm>
            <a:off x="457200" y="260648"/>
            <a:ext cx="8229600" cy="922114"/>
          </a:xfrm>
          <a:prstGeom prst="rect">
            <a:avLst/>
          </a:prstGeom>
          <a:solidFill>
            <a:srgbClr val="38AFF6"/>
          </a:solidFill>
          <a:ln>
            <a:no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800" dirty="0" smtClean="0">
                <a:solidFill>
                  <a:schemeClr val="bg1"/>
                </a:solidFill>
              </a:rPr>
              <a:t>FAMILIEBEDRIJF | DESKUNDIG</a:t>
            </a:r>
            <a:endParaRPr lang="nl-NL" sz="4800" b="1" dirty="0">
              <a:solidFill>
                <a:schemeClr val="bg1"/>
              </a:solidFill>
            </a:endParaRPr>
          </a:p>
        </p:txBody>
      </p:sp>
      <p:sp>
        <p:nvSpPr>
          <p:cNvPr id="10" name="TextBox 1"/>
          <p:cNvSpPr txBox="1">
            <a:spLocks noChangeArrowheads="1"/>
          </p:cNvSpPr>
          <p:nvPr/>
        </p:nvSpPr>
        <p:spPr bwMode="auto">
          <a:xfrm>
            <a:off x="676961" y="1268760"/>
            <a:ext cx="7855479"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0"/>
              </a:spcBef>
              <a:spcAft>
                <a:spcPts val="1800"/>
              </a:spcAft>
            </a:pPr>
            <a:r>
              <a:rPr lang="nl-NL" altLang="en-US" sz="2800" dirty="0" smtClean="0">
                <a:latin typeface="+mn-lt"/>
              </a:rPr>
              <a:t>Dr. </a:t>
            </a:r>
            <a:r>
              <a:rPr lang="nl-NL" altLang="en-US" sz="2800" dirty="0" err="1" smtClean="0">
                <a:latin typeface="+mn-lt"/>
              </a:rPr>
              <a:t>Tei</a:t>
            </a:r>
            <a:r>
              <a:rPr lang="nl-NL" altLang="en-US" sz="2800" dirty="0" smtClean="0">
                <a:latin typeface="+mn-lt"/>
              </a:rPr>
              <a:t> Fu Chen</a:t>
            </a:r>
          </a:p>
          <a:p>
            <a:pPr>
              <a:spcBef>
                <a:spcPct val="0"/>
              </a:spcBef>
              <a:spcAft>
                <a:spcPts val="1800"/>
              </a:spcAft>
            </a:pPr>
            <a:r>
              <a:rPr lang="nl-NL" altLang="en-US" sz="2800" dirty="0" smtClean="0">
                <a:latin typeface="+mn-lt"/>
              </a:rPr>
              <a:t>Dr. </a:t>
            </a:r>
            <a:r>
              <a:rPr lang="nl-NL" altLang="en-US" sz="2800" dirty="0" err="1" smtClean="0">
                <a:latin typeface="+mn-lt"/>
              </a:rPr>
              <a:t>Oi</a:t>
            </a:r>
            <a:r>
              <a:rPr lang="nl-NL" altLang="en-US" sz="2800" dirty="0" smtClean="0">
                <a:latin typeface="+mn-lt"/>
              </a:rPr>
              <a:t> </a:t>
            </a:r>
            <a:r>
              <a:rPr lang="nl-NL" altLang="en-US" sz="2800" dirty="0" err="1">
                <a:latin typeface="+mn-lt"/>
              </a:rPr>
              <a:t>L</a:t>
            </a:r>
            <a:r>
              <a:rPr lang="nl-NL" altLang="en-US" sz="2800" dirty="0" err="1" smtClean="0">
                <a:latin typeface="+mn-lt"/>
              </a:rPr>
              <a:t>in</a:t>
            </a:r>
            <a:r>
              <a:rPr lang="nl-NL" altLang="en-US" sz="2800" dirty="0" smtClean="0">
                <a:latin typeface="+mn-lt"/>
              </a:rPr>
              <a:t> Chen</a:t>
            </a:r>
          </a:p>
          <a:p>
            <a:pPr>
              <a:spcBef>
                <a:spcPct val="0"/>
              </a:spcBef>
              <a:spcAft>
                <a:spcPts val="1800"/>
              </a:spcAft>
            </a:pPr>
            <a:r>
              <a:rPr lang="nl-NL" altLang="en-US" sz="2800" dirty="0" smtClean="0">
                <a:latin typeface="+mn-lt"/>
              </a:rPr>
              <a:t>Vijf kinderen</a:t>
            </a:r>
            <a:endParaRPr lang="nl-NL" altLang="en-US" sz="2800" dirty="0">
              <a:latin typeface="+mn-lt"/>
            </a:endParaRPr>
          </a:p>
        </p:txBody>
      </p:sp>
    </p:spTree>
    <p:extLst>
      <p:ext uri="{BB962C8B-B14F-4D97-AF65-F5344CB8AC3E}">
        <p14:creationId xmlns:p14="http://schemas.microsoft.com/office/powerpoint/2010/main" val="42237777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619672" y="908720"/>
            <a:ext cx="5544616" cy="3785652"/>
          </a:xfrm>
          <a:prstGeom prst="rect">
            <a:avLst/>
          </a:prstGeom>
        </p:spPr>
        <p:txBody>
          <a:bodyPr wrap="square">
            <a:spAutoFit/>
          </a:bodyPr>
          <a:lstStyle/>
          <a:p>
            <a:pPr algn="ctr"/>
            <a:r>
              <a:rPr lang="nl-NL" sz="6000" b="1" i="1" dirty="0" smtClean="0">
                <a:solidFill>
                  <a:srgbClr val="38AFF6"/>
                </a:solidFill>
                <a:ea typeface="Calibri"/>
                <a:cs typeface="Calibri"/>
                <a:sym typeface="Calibri"/>
              </a:rPr>
              <a:t>Hoeveel % </a:t>
            </a:r>
            <a:r>
              <a:rPr lang="nl-NL" sz="6000" b="1" i="1" dirty="0">
                <a:solidFill>
                  <a:srgbClr val="38AFF6"/>
                </a:solidFill>
                <a:ea typeface="Calibri"/>
                <a:cs typeface="Calibri"/>
                <a:sym typeface="Calibri"/>
              </a:rPr>
              <a:t>van je lichaam </a:t>
            </a:r>
          </a:p>
          <a:p>
            <a:pPr algn="ctr"/>
            <a:r>
              <a:rPr lang="nl-NL" sz="6000" b="1" i="1" dirty="0">
                <a:solidFill>
                  <a:srgbClr val="38AFF6"/>
                </a:solidFill>
                <a:ea typeface="Calibri"/>
                <a:cs typeface="Calibri"/>
                <a:sym typeface="Calibri"/>
              </a:rPr>
              <a:t>is in 1 jaar </a:t>
            </a:r>
            <a:r>
              <a:rPr lang="nl-NL" sz="6000" b="1" i="1" dirty="0" smtClean="0">
                <a:solidFill>
                  <a:srgbClr val="38AFF6"/>
                </a:solidFill>
                <a:ea typeface="Calibri"/>
                <a:cs typeface="Calibri"/>
                <a:sym typeface="Calibri"/>
              </a:rPr>
              <a:t>vernieuwd?</a:t>
            </a:r>
            <a:endParaRPr lang="nl-NL" sz="6000" dirty="0"/>
          </a:p>
        </p:txBody>
      </p:sp>
    </p:spTree>
    <p:extLst>
      <p:ext uri="{BB962C8B-B14F-4D97-AF65-F5344CB8AC3E}">
        <p14:creationId xmlns:p14="http://schemas.microsoft.com/office/powerpoint/2010/main" val="652061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66"/>
          <p:cNvPicPr preferRelativeResize="0">
            <a:picLocks noChangeAspect="1"/>
          </p:cNvPicPr>
          <p:nvPr/>
        </p:nvPicPr>
        <p:blipFill rotWithShape="1">
          <a:blip r:embed="rId2">
            <a:alphaModFix/>
          </a:blip>
          <a:srcRect l="11307" t="16828" r="19806" b="3464"/>
          <a:stretch/>
        </p:blipFill>
        <p:spPr>
          <a:xfrm>
            <a:off x="467544" y="1556792"/>
            <a:ext cx="2820139" cy="4896544"/>
          </a:xfrm>
          <a:prstGeom prst="rect">
            <a:avLst/>
          </a:prstGeom>
          <a:noFill/>
          <a:ln>
            <a:noFill/>
          </a:ln>
        </p:spPr>
      </p:pic>
      <p:pic>
        <p:nvPicPr>
          <p:cNvPr id="5" name="Afbeelding 1"/>
          <p:cNvPicPr>
            <a:picLocks noGrp="1" noChangeAspect="1"/>
          </p:cNvPicPr>
          <p:nvPr>
            <p:ph type="tbl" idx="1"/>
          </p:nvPr>
        </p:nvPicPr>
        <p:blipFill>
          <a:blip r:embed="rId3">
            <a:extLst>
              <a:ext uri="{28A0092B-C50C-407E-A947-70E740481C1C}">
                <a14:useLocalDpi xmlns:a14="http://schemas.microsoft.com/office/drawing/2010/main" val="0"/>
              </a:ext>
            </a:extLst>
          </a:blip>
          <a:srcRect/>
          <a:stretch>
            <a:fillRect/>
          </a:stretch>
        </p:blipFill>
        <p:spPr bwMode="auto">
          <a:xfrm>
            <a:off x="3491880" y="4449434"/>
            <a:ext cx="4968551" cy="198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1556792"/>
            <a:ext cx="2952328"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1880" y="3284984"/>
            <a:ext cx="1656184" cy="1074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3284984"/>
            <a:ext cx="1564368" cy="1074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4088" y="3284984"/>
            <a:ext cx="1352299" cy="977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Google Shape;492;p71"/>
          <p:cNvSpPr txBox="1">
            <a:spLocks/>
          </p:cNvSpPr>
          <p:nvPr/>
        </p:nvSpPr>
        <p:spPr>
          <a:xfrm>
            <a:off x="457200" y="260648"/>
            <a:ext cx="8229600" cy="1008112"/>
          </a:xfrm>
          <a:prstGeom prst="rect">
            <a:avLst/>
          </a:prstGeom>
          <a:solidFill>
            <a:srgbClr val="38AFF6"/>
          </a:solidFill>
          <a:ln>
            <a:no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800" dirty="0" smtClean="0">
                <a:solidFill>
                  <a:schemeClr val="bg1"/>
                </a:solidFill>
              </a:rPr>
              <a:t>INTRODUCTIE MARGA VLAAR</a:t>
            </a:r>
            <a:endParaRPr lang="nl-NL" sz="4800" b="1" dirty="0">
              <a:solidFill>
                <a:schemeClr val="bg1"/>
              </a:solidFill>
            </a:endParaRPr>
          </a:p>
        </p:txBody>
      </p:sp>
      <p:pic>
        <p:nvPicPr>
          <p:cNvPr id="1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8264" y="1268760"/>
            <a:ext cx="1492359" cy="1891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063948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816224"/>
            <a:ext cx="8229600" cy="2044824"/>
          </a:xfrm>
        </p:spPr>
        <p:txBody>
          <a:bodyPr>
            <a:normAutofit/>
          </a:bodyPr>
          <a:lstStyle/>
          <a:p>
            <a:pPr marL="0" indent="0" algn="ctr">
              <a:buNone/>
            </a:pPr>
            <a:r>
              <a:rPr lang="en-US" sz="9600" b="1" i="1" dirty="0">
                <a:solidFill>
                  <a:srgbClr val="38AFF6"/>
                </a:solidFill>
                <a:ea typeface="Calibri"/>
                <a:cs typeface="Calibri"/>
                <a:sym typeface="Calibri"/>
              </a:rPr>
              <a:t> </a:t>
            </a:r>
            <a:r>
              <a:rPr lang="nl-NL" sz="9600" b="1" i="1" dirty="0">
                <a:solidFill>
                  <a:srgbClr val="38AFF6"/>
                </a:solidFill>
                <a:ea typeface="Calibri"/>
                <a:cs typeface="Calibri"/>
                <a:sym typeface="Calibri"/>
              </a:rPr>
              <a:t>98% </a:t>
            </a:r>
            <a:r>
              <a:rPr lang="nl-NL" sz="9600" b="1" i="1" dirty="0" smtClean="0">
                <a:solidFill>
                  <a:srgbClr val="38AFF6"/>
                </a:solidFill>
                <a:ea typeface="Calibri"/>
                <a:cs typeface="Calibri"/>
                <a:sym typeface="Calibri"/>
              </a:rPr>
              <a:t>!    </a:t>
            </a:r>
            <a:endParaRPr lang="nl-NL" sz="9600" dirty="0">
              <a:solidFill>
                <a:srgbClr val="38AFF6"/>
              </a:solidFill>
            </a:endParaRPr>
          </a:p>
        </p:txBody>
      </p:sp>
    </p:spTree>
    <p:extLst>
      <p:ext uri="{BB962C8B-B14F-4D97-AF65-F5344CB8AC3E}">
        <p14:creationId xmlns:p14="http://schemas.microsoft.com/office/powerpoint/2010/main" val="17106163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9"/>
          <p:cNvSpPr txBox="1">
            <a:spLocks noGrp="1"/>
          </p:cNvSpPr>
          <p:nvPr>
            <p:ph type="title"/>
          </p:nvPr>
        </p:nvSpPr>
        <p:spPr>
          <a:xfrm>
            <a:off x="179512" y="203201"/>
            <a:ext cx="8885400" cy="2112000"/>
          </a:xfrm>
          <a:prstGeom prst="rect">
            <a:avLst/>
          </a:prstGeom>
        </p:spPr>
        <p:txBody>
          <a:bodyPr spcFirstLastPara="1" wrap="square" lIns="91425" tIns="45700" rIns="91425" bIns="45700" anchor="b" anchorCtr="0">
            <a:noAutofit/>
          </a:bodyPr>
          <a:lstStyle/>
          <a:p>
            <a:pPr marL="0" lvl="0" indent="0" algn="l" rtl="0">
              <a:spcBef>
                <a:spcPts val="400"/>
              </a:spcBef>
              <a:spcAft>
                <a:spcPts val="0"/>
              </a:spcAft>
              <a:buNone/>
            </a:pPr>
            <a:endParaRPr sz="2400" b="1" i="1" dirty="0">
              <a:solidFill>
                <a:srgbClr val="1F497D"/>
              </a:solidFill>
              <a:latin typeface="Calibri"/>
              <a:ea typeface="Calibri"/>
              <a:cs typeface="Calibri"/>
              <a:sym typeface="Calibri"/>
            </a:endParaRPr>
          </a:p>
          <a:p>
            <a:pPr marL="0" lvl="0" indent="0" algn="l" rtl="0">
              <a:spcBef>
                <a:spcPts val="400"/>
              </a:spcBef>
              <a:spcAft>
                <a:spcPts val="0"/>
              </a:spcAft>
              <a:buNone/>
            </a:pPr>
            <a:endParaRPr sz="2400" b="1" i="1" dirty="0">
              <a:solidFill>
                <a:srgbClr val="1F497D"/>
              </a:solidFill>
              <a:latin typeface="Calibri"/>
              <a:ea typeface="Calibri"/>
              <a:cs typeface="Calibri"/>
              <a:sym typeface="Calibri"/>
            </a:endParaRPr>
          </a:p>
          <a:p>
            <a:pPr marL="0" lvl="0" indent="0" algn="l" rtl="0">
              <a:spcBef>
                <a:spcPts val="400"/>
              </a:spcBef>
              <a:spcAft>
                <a:spcPts val="0"/>
              </a:spcAft>
              <a:buClr>
                <a:schemeClr val="dk1"/>
              </a:buClr>
              <a:buSzPts val="1100"/>
              <a:buFont typeface="Arial"/>
              <a:buNone/>
            </a:pPr>
            <a:r>
              <a:rPr lang="en-US" sz="2400" b="1" i="1" dirty="0">
                <a:solidFill>
                  <a:srgbClr val="1F497D"/>
                </a:solidFill>
                <a:latin typeface="Calibri"/>
                <a:ea typeface="Calibri"/>
                <a:cs typeface="Calibri"/>
                <a:sym typeface="Calibri"/>
              </a:rPr>
              <a:t>  </a:t>
            </a:r>
            <a:endParaRPr sz="2400" b="1" i="1" dirty="0">
              <a:solidFill>
                <a:srgbClr val="1F497D"/>
              </a:solidFill>
              <a:latin typeface="Calibri"/>
              <a:ea typeface="Calibri"/>
              <a:cs typeface="Calibri"/>
              <a:sym typeface="Calibri"/>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492896"/>
            <a:ext cx="4997896" cy="3123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412776"/>
            <a:ext cx="1589936"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Google Shape;492;p71"/>
          <p:cNvSpPr txBox="1">
            <a:spLocks/>
          </p:cNvSpPr>
          <p:nvPr/>
        </p:nvSpPr>
        <p:spPr>
          <a:xfrm>
            <a:off x="457200" y="260648"/>
            <a:ext cx="8229600" cy="922114"/>
          </a:xfrm>
          <a:prstGeom prst="rect">
            <a:avLst/>
          </a:prstGeom>
          <a:solidFill>
            <a:srgbClr val="38AFF6"/>
          </a:solidFill>
          <a:ln>
            <a:no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800" dirty="0" smtClean="0">
                <a:solidFill>
                  <a:schemeClr val="bg1"/>
                </a:solidFill>
              </a:rPr>
              <a:t>5 BASISPRODUCTEN</a:t>
            </a:r>
            <a:endParaRPr lang="nl-NL" sz="4800" b="1" dirty="0">
              <a:solidFill>
                <a:schemeClr val="bg1"/>
              </a:solidFill>
            </a:endParaRPr>
          </a:p>
        </p:txBody>
      </p:sp>
      <p:sp>
        <p:nvSpPr>
          <p:cNvPr id="10" name="TextBox 1"/>
          <p:cNvSpPr txBox="1">
            <a:spLocks noChangeArrowheads="1"/>
          </p:cNvSpPr>
          <p:nvPr/>
        </p:nvSpPr>
        <p:spPr bwMode="auto">
          <a:xfrm>
            <a:off x="676961" y="1268760"/>
            <a:ext cx="310295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342900" indent="-342900">
              <a:spcBef>
                <a:spcPct val="0"/>
              </a:spcBef>
              <a:spcAft>
                <a:spcPts val="1800"/>
              </a:spcAft>
              <a:buFont typeface="Arial"/>
              <a:buChar char="•"/>
            </a:pPr>
            <a:r>
              <a:rPr lang="nl-NL" altLang="en-US" sz="2800" dirty="0" err="1" smtClean="0">
                <a:latin typeface="+mn-lt"/>
              </a:rPr>
              <a:t>Nuplus</a:t>
            </a:r>
            <a:endParaRPr lang="nl-NL" altLang="en-US" sz="2800" dirty="0" smtClean="0">
              <a:latin typeface="+mn-lt"/>
            </a:endParaRPr>
          </a:p>
          <a:p>
            <a:pPr marL="342900" indent="-342900">
              <a:spcBef>
                <a:spcPct val="0"/>
              </a:spcBef>
              <a:spcAft>
                <a:spcPts val="1800"/>
              </a:spcAft>
              <a:buFont typeface="Arial"/>
              <a:buChar char="•"/>
            </a:pPr>
            <a:r>
              <a:rPr lang="nl-NL" altLang="en-US" sz="2800" dirty="0" err="1" smtClean="0">
                <a:latin typeface="+mn-lt"/>
              </a:rPr>
              <a:t>Quinary</a:t>
            </a:r>
            <a:r>
              <a:rPr lang="nl-NL" altLang="en-US" sz="2800" dirty="0" smtClean="0">
                <a:latin typeface="+mn-lt"/>
              </a:rPr>
              <a:t> capsules</a:t>
            </a:r>
          </a:p>
          <a:p>
            <a:pPr marL="342900" indent="-342900">
              <a:spcBef>
                <a:spcPct val="0"/>
              </a:spcBef>
              <a:spcAft>
                <a:spcPts val="1800"/>
              </a:spcAft>
              <a:buFont typeface="Arial"/>
              <a:buChar char="•"/>
            </a:pPr>
            <a:r>
              <a:rPr lang="nl-NL" altLang="en-US" sz="2800" dirty="0" err="1" smtClean="0">
                <a:latin typeface="+mn-lt"/>
              </a:rPr>
              <a:t>Calli</a:t>
            </a:r>
            <a:endParaRPr lang="nl-NL" altLang="en-US" sz="2800" dirty="0" smtClean="0">
              <a:latin typeface="+mn-lt"/>
            </a:endParaRPr>
          </a:p>
          <a:p>
            <a:pPr marL="342900" indent="-342900">
              <a:spcBef>
                <a:spcPct val="0"/>
              </a:spcBef>
              <a:spcAft>
                <a:spcPts val="1800"/>
              </a:spcAft>
              <a:buFont typeface="Arial"/>
              <a:buChar char="•"/>
            </a:pPr>
            <a:r>
              <a:rPr lang="nl-NL" altLang="en-US" sz="2800" dirty="0" err="1" smtClean="0">
                <a:latin typeface="+mn-lt"/>
              </a:rPr>
              <a:t>Fortune</a:t>
            </a:r>
            <a:r>
              <a:rPr lang="nl-NL" altLang="en-US" sz="2800" dirty="0" smtClean="0">
                <a:latin typeface="+mn-lt"/>
              </a:rPr>
              <a:t> </a:t>
            </a:r>
            <a:r>
              <a:rPr lang="nl-NL" altLang="en-US" sz="2800" dirty="0" err="1" smtClean="0">
                <a:latin typeface="+mn-lt"/>
              </a:rPr>
              <a:t>delight</a:t>
            </a:r>
            <a:endParaRPr lang="nl-NL" altLang="en-US" sz="2800" dirty="0" smtClean="0">
              <a:latin typeface="+mn-lt"/>
            </a:endParaRPr>
          </a:p>
          <a:p>
            <a:pPr marL="342900" indent="-342900">
              <a:spcBef>
                <a:spcPct val="0"/>
              </a:spcBef>
              <a:spcAft>
                <a:spcPts val="1800"/>
              </a:spcAft>
              <a:buFont typeface="Arial"/>
              <a:buChar char="•"/>
            </a:pPr>
            <a:r>
              <a:rPr lang="nl-NL" altLang="en-US" sz="2800" dirty="0" smtClean="0">
                <a:latin typeface="+mn-lt"/>
              </a:rPr>
              <a:t>Sunny </a:t>
            </a:r>
            <a:r>
              <a:rPr lang="nl-NL" altLang="en-US" sz="2800" dirty="0" err="1" smtClean="0">
                <a:latin typeface="+mn-lt"/>
              </a:rPr>
              <a:t>dew</a:t>
            </a:r>
            <a:endParaRPr lang="nl-NL" altLang="en-US" sz="2800" dirty="0" smtClean="0">
              <a:latin typeface="+mn-lt"/>
            </a:endParaRPr>
          </a:p>
        </p:txBody>
      </p:sp>
    </p:spTree>
    <p:extLst>
      <p:ext uri="{BB962C8B-B14F-4D97-AF65-F5344CB8AC3E}">
        <p14:creationId xmlns:p14="http://schemas.microsoft.com/office/powerpoint/2010/main" val="1998622055"/>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8" name="Google Shape;578;p80"/>
          <p:cNvPicPr preferRelativeResize="0"/>
          <p:nvPr/>
        </p:nvPicPr>
        <p:blipFill rotWithShape="1">
          <a:blip r:embed="rId3">
            <a:alphaModFix/>
          </a:blip>
          <a:srcRect l="16666" r="16666"/>
          <a:stretch/>
        </p:blipFill>
        <p:spPr>
          <a:xfrm>
            <a:off x="4067944" y="1556792"/>
            <a:ext cx="4571975" cy="4778566"/>
          </a:xfrm>
          <a:prstGeom prst="rect">
            <a:avLst/>
          </a:prstGeom>
          <a:noFill/>
          <a:ln>
            <a:noFill/>
          </a:ln>
        </p:spPr>
      </p:pic>
      <p:sp>
        <p:nvSpPr>
          <p:cNvPr id="5" name="Google Shape;492;p71"/>
          <p:cNvSpPr txBox="1">
            <a:spLocks/>
          </p:cNvSpPr>
          <p:nvPr/>
        </p:nvSpPr>
        <p:spPr>
          <a:xfrm>
            <a:off x="457200" y="260648"/>
            <a:ext cx="8229600" cy="922114"/>
          </a:xfrm>
          <a:prstGeom prst="rect">
            <a:avLst/>
          </a:prstGeom>
          <a:solidFill>
            <a:srgbClr val="38AFF6"/>
          </a:solidFill>
          <a:ln>
            <a:no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800" dirty="0" smtClean="0">
                <a:solidFill>
                  <a:schemeClr val="bg1"/>
                </a:solidFill>
              </a:rPr>
              <a:t>5 BASISPRODUCTEN</a:t>
            </a:r>
            <a:endParaRPr lang="nl-NL" sz="4800" b="1" dirty="0">
              <a:solidFill>
                <a:schemeClr val="bg1"/>
              </a:solidFill>
            </a:endParaRPr>
          </a:p>
        </p:txBody>
      </p:sp>
      <p:sp>
        <p:nvSpPr>
          <p:cNvPr id="6" name="TextBox 1"/>
          <p:cNvSpPr txBox="1">
            <a:spLocks noChangeArrowheads="1"/>
          </p:cNvSpPr>
          <p:nvPr/>
        </p:nvSpPr>
        <p:spPr bwMode="auto">
          <a:xfrm>
            <a:off x="676961" y="1268760"/>
            <a:ext cx="7855479"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0"/>
              </a:spcBef>
              <a:spcAft>
                <a:spcPts val="1800"/>
              </a:spcAft>
            </a:pPr>
            <a:r>
              <a:rPr lang="nl-NL" altLang="en-US" sz="2800" dirty="0" smtClean="0">
                <a:latin typeface="+mn-lt"/>
              </a:rPr>
              <a:t>VOEDEN: </a:t>
            </a:r>
            <a:r>
              <a:rPr lang="nl-NL" altLang="en-US" sz="2800" i="1" dirty="0" err="1" smtClean="0">
                <a:solidFill>
                  <a:schemeClr val="accent6">
                    <a:lumMod val="75000"/>
                  </a:schemeClr>
                </a:solidFill>
                <a:latin typeface="+mn-lt"/>
              </a:rPr>
              <a:t>NuPlus</a:t>
            </a:r>
            <a:endParaRPr lang="nl-NL" altLang="en-US" sz="2800" i="1" dirty="0" smtClean="0">
              <a:solidFill>
                <a:schemeClr val="accent6">
                  <a:lumMod val="75000"/>
                </a:schemeClr>
              </a:solidFill>
              <a:latin typeface="+mn-lt"/>
            </a:endParaRPr>
          </a:p>
          <a:p>
            <a:pPr marL="457200" indent="-457200">
              <a:spcBef>
                <a:spcPct val="0"/>
              </a:spcBef>
              <a:spcAft>
                <a:spcPts val="1800"/>
              </a:spcAft>
              <a:buFont typeface="Arial"/>
              <a:buChar char="•"/>
            </a:pPr>
            <a:r>
              <a:rPr lang="nl-NL" altLang="en-US" sz="2800" dirty="0" smtClean="0">
                <a:latin typeface="+mn-lt"/>
              </a:rPr>
              <a:t>Cel regeneratie</a:t>
            </a:r>
          </a:p>
          <a:p>
            <a:pPr marL="457200" indent="-457200">
              <a:spcBef>
                <a:spcPct val="0"/>
              </a:spcBef>
              <a:spcAft>
                <a:spcPts val="1800"/>
              </a:spcAft>
              <a:buFont typeface="Arial"/>
              <a:buChar char="•"/>
            </a:pPr>
            <a:r>
              <a:rPr lang="nl-NL" altLang="en-US" sz="2800" dirty="0" smtClean="0">
                <a:latin typeface="+mn-lt"/>
              </a:rPr>
              <a:t>Hersenen, spieren,</a:t>
            </a:r>
            <a:br>
              <a:rPr lang="nl-NL" altLang="en-US" sz="2800" dirty="0" smtClean="0">
                <a:latin typeface="+mn-lt"/>
              </a:rPr>
            </a:br>
            <a:r>
              <a:rPr lang="nl-NL" altLang="en-US" sz="2800" dirty="0" smtClean="0">
                <a:latin typeface="+mn-lt"/>
              </a:rPr>
              <a:t>zenuwen enz.</a:t>
            </a:r>
          </a:p>
          <a:p>
            <a:pPr marL="457200" indent="-457200">
              <a:spcBef>
                <a:spcPct val="0"/>
              </a:spcBef>
              <a:spcAft>
                <a:spcPts val="1800"/>
              </a:spcAft>
              <a:buFont typeface="Arial"/>
              <a:buChar char="•"/>
            </a:pPr>
            <a:r>
              <a:rPr lang="nl-NL" altLang="en-US" sz="2800" dirty="0" smtClean="0">
                <a:latin typeface="+mn-lt"/>
              </a:rPr>
              <a:t>Zwangerschap</a:t>
            </a:r>
          </a:p>
        </p:txBody>
      </p:sp>
    </p:spTree>
    <p:extLst>
      <p:ext uri="{BB962C8B-B14F-4D97-AF65-F5344CB8AC3E}">
        <p14:creationId xmlns:p14="http://schemas.microsoft.com/office/powerpoint/2010/main" val="22825685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p81"/>
          <p:cNvPicPr preferRelativeResize="0"/>
          <p:nvPr/>
        </p:nvPicPr>
        <p:blipFill rotWithShape="1">
          <a:blip r:embed="rId3">
            <a:alphaModFix/>
          </a:blip>
          <a:srcRect l="9302" r="9310"/>
          <a:stretch/>
        </p:blipFill>
        <p:spPr>
          <a:xfrm>
            <a:off x="4355976" y="1477144"/>
            <a:ext cx="4248472" cy="4904184"/>
          </a:xfrm>
          <a:prstGeom prst="rect">
            <a:avLst/>
          </a:prstGeom>
          <a:noFill/>
          <a:ln>
            <a:noFill/>
          </a:ln>
        </p:spPr>
      </p:pic>
      <p:sp>
        <p:nvSpPr>
          <p:cNvPr id="5" name="Google Shape;492;p71"/>
          <p:cNvSpPr txBox="1">
            <a:spLocks/>
          </p:cNvSpPr>
          <p:nvPr/>
        </p:nvSpPr>
        <p:spPr>
          <a:xfrm>
            <a:off x="457200" y="260648"/>
            <a:ext cx="8229600" cy="922114"/>
          </a:xfrm>
          <a:prstGeom prst="rect">
            <a:avLst/>
          </a:prstGeom>
          <a:solidFill>
            <a:srgbClr val="38AFF6"/>
          </a:solidFill>
          <a:ln>
            <a:no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800" dirty="0" smtClean="0">
                <a:solidFill>
                  <a:schemeClr val="bg1"/>
                </a:solidFill>
              </a:rPr>
              <a:t>5 BASISPRODUCTEN</a:t>
            </a:r>
            <a:endParaRPr lang="nl-NL" sz="4800" b="1" dirty="0">
              <a:solidFill>
                <a:schemeClr val="bg1"/>
              </a:solidFill>
            </a:endParaRPr>
          </a:p>
        </p:txBody>
      </p:sp>
      <p:sp>
        <p:nvSpPr>
          <p:cNvPr id="6" name="TextBox 1"/>
          <p:cNvSpPr txBox="1">
            <a:spLocks noChangeArrowheads="1"/>
          </p:cNvSpPr>
          <p:nvPr/>
        </p:nvSpPr>
        <p:spPr bwMode="auto">
          <a:xfrm>
            <a:off x="676961" y="1268760"/>
            <a:ext cx="7855479"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0"/>
              </a:spcBef>
              <a:spcAft>
                <a:spcPts val="1800"/>
              </a:spcAft>
            </a:pPr>
            <a:r>
              <a:rPr lang="nl-NL" altLang="en-US" sz="2800" dirty="0" smtClean="0">
                <a:latin typeface="+mn-lt"/>
              </a:rPr>
              <a:t>BALANS: </a:t>
            </a:r>
            <a:r>
              <a:rPr lang="nl-NL" altLang="en-US" sz="2800" i="1" dirty="0" err="1" smtClean="0">
                <a:solidFill>
                  <a:schemeClr val="accent6">
                    <a:lumMod val="75000"/>
                  </a:schemeClr>
                </a:solidFill>
                <a:latin typeface="+mn-lt"/>
              </a:rPr>
              <a:t>Quinary</a:t>
            </a:r>
            <a:endParaRPr lang="nl-NL" altLang="en-US" sz="2800" i="1" dirty="0" smtClean="0">
              <a:solidFill>
                <a:schemeClr val="accent6">
                  <a:lumMod val="75000"/>
                </a:schemeClr>
              </a:solidFill>
              <a:latin typeface="+mn-lt"/>
            </a:endParaRPr>
          </a:p>
          <a:p>
            <a:pPr marL="457200" indent="-457200">
              <a:spcBef>
                <a:spcPct val="0"/>
              </a:spcBef>
              <a:spcAft>
                <a:spcPts val="1800"/>
              </a:spcAft>
              <a:buFont typeface="Arial"/>
              <a:buChar char="•"/>
            </a:pPr>
            <a:r>
              <a:rPr lang="nl-NL" altLang="en-US" sz="2800" dirty="0" smtClean="0">
                <a:latin typeface="+mn-lt"/>
              </a:rPr>
              <a:t>Balans in de vijf </a:t>
            </a:r>
            <a:br>
              <a:rPr lang="nl-NL" altLang="en-US" sz="2800" dirty="0" smtClean="0">
                <a:latin typeface="+mn-lt"/>
              </a:rPr>
            </a:br>
            <a:r>
              <a:rPr lang="nl-NL" altLang="en-US" sz="2800" dirty="0" smtClean="0">
                <a:latin typeface="+mn-lt"/>
              </a:rPr>
              <a:t>systemen:</a:t>
            </a:r>
          </a:p>
          <a:p>
            <a:pPr lvl="1">
              <a:spcBef>
                <a:spcPct val="0"/>
              </a:spcBef>
              <a:spcAft>
                <a:spcPts val="1800"/>
              </a:spcAft>
            </a:pPr>
            <a:r>
              <a:rPr lang="nl-NL" altLang="en-US" dirty="0" smtClean="0">
                <a:latin typeface="+mn-lt"/>
              </a:rPr>
              <a:t>- Spijsvertering</a:t>
            </a:r>
            <a:endParaRPr lang="nl-NL" altLang="en-US" dirty="0">
              <a:latin typeface="+mn-lt"/>
            </a:endParaRPr>
          </a:p>
          <a:p>
            <a:pPr lvl="1">
              <a:spcBef>
                <a:spcPct val="0"/>
              </a:spcBef>
              <a:spcAft>
                <a:spcPts val="1800"/>
              </a:spcAft>
            </a:pPr>
            <a:r>
              <a:rPr lang="nl-NL" altLang="en-US" dirty="0" smtClean="0">
                <a:latin typeface="+mn-lt"/>
              </a:rPr>
              <a:t>- Ademhaling</a:t>
            </a:r>
          </a:p>
          <a:p>
            <a:pPr lvl="1">
              <a:spcBef>
                <a:spcPct val="0"/>
              </a:spcBef>
              <a:spcAft>
                <a:spcPts val="1800"/>
              </a:spcAft>
            </a:pPr>
            <a:r>
              <a:rPr lang="nl-NL" altLang="en-US" dirty="0" smtClean="0">
                <a:latin typeface="+mn-lt"/>
              </a:rPr>
              <a:t>- Bloedsomloop</a:t>
            </a:r>
          </a:p>
          <a:p>
            <a:pPr lvl="1">
              <a:spcBef>
                <a:spcPct val="0"/>
              </a:spcBef>
              <a:spcAft>
                <a:spcPts val="1800"/>
              </a:spcAft>
            </a:pPr>
            <a:r>
              <a:rPr lang="nl-NL" altLang="en-US" dirty="0" smtClean="0">
                <a:latin typeface="+mn-lt"/>
              </a:rPr>
              <a:t>- Afweersysteem</a:t>
            </a:r>
          </a:p>
          <a:p>
            <a:pPr lvl="1">
              <a:spcBef>
                <a:spcPct val="0"/>
              </a:spcBef>
              <a:spcAft>
                <a:spcPts val="1800"/>
              </a:spcAft>
            </a:pPr>
            <a:r>
              <a:rPr lang="nl-NL" altLang="en-US" dirty="0" smtClean="0">
                <a:latin typeface="+mn-lt"/>
              </a:rPr>
              <a:t>- Hormoonsysteem</a:t>
            </a:r>
          </a:p>
        </p:txBody>
      </p:sp>
    </p:spTree>
    <p:extLst>
      <p:ext uri="{BB962C8B-B14F-4D97-AF65-F5344CB8AC3E}">
        <p14:creationId xmlns:p14="http://schemas.microsoft.com/office/powerpoint/2010/main" val="26664984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82"/>
          <p:cNvPicPr preferRelativeResize="0"/>
          <p:nvPr/>
        </p:nvPicPr>
        <p:blipFill rotWithShape="1">
          <a:blip r:embed="rId3">
            <a:alphaModFix/>
          </a:blip>
          <a:srcRect/>
          <a:stretch/>
        </p:blipFill>
        <p:spPr>
          <a:xfrm>
            <a:off x="4211960" y="1403700"/>
            <a:ext cx="4484402" cy="5049636"/>
          </a:xfrm>
          <a:prstGeom prst="rect">
            <a:avLst/>
          </a:prstGeom>
          <a:noFill/>
          <a:ln>
            <a:noFill/>
          </a:ln>
        </p:spPr>
      </p:pic>
      <p:sp>
        <p:nvSpPr>
          <p:cNvPr id="5" name="Google Shape;492;p71"/>
          <p:cNvSpPr txBox="1">
            <a:spLocks/>
          </p:cNvSpPr>
          <p:nvPr/>
        </p:nvSpPr>
        <p:spPr>
          <a:xfrm>
            <a:off x="457200" y="260648"/>
            <a:ext cx="8229600" cy="922114"/>
          </a:xfrm>
          <a:prstGeom prst="rect">
            <a:avLst/>
          </a:prstGeom>
          <a:solidFill>
            <a:srgbClr val="38AFF6"/>
          </a:solidFill>
          <a:ln>
            <a:no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800" dirty="0" smtClean="0">
                <a:solidFill>
                  <a:schemeClr val="bg1"/>
                </a:solidFill>
              </a:rPr>
              <a:t>5 BASISPRODUCTEN</a:t>
            </a:r>
            <a:endParaRPr lang="nl-NL" sz="4800" b="1" dirty="0">
              <a:solidFill>
                <a:schemeClr val="bg1"/>
              </a:solidFill>
            </a:endParaRPr>
          </a:p>
        </p:txBody>
      </p:sp>
      <p:sp>
        <p:nvSpPr>
          <p:cNvPr id="6" name="TextBox 1"/>
          <p:cNvSpPr txBox="1">
            <a:spLocks noChangeArrowheads="1"/>
          </p:cNvSpPr>
          <p:nvPr/>
        </p:nvSpPr>
        <p:spPr bwMode="auto">
          <a:xfrm>
            <a:off x="676961" y="1268760"/>
            <a:ext cx="7855479" cy="527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0"/>
              </a:spcBef>
              <a:spcAft>
                <a:spcPts val="1800"/>
              </a:spcAft>
            </a:pPr>
            <a:r>
              <a:rPr lang="nl-NL" altLang="en-US" sz="2800" dirty="0" smtClean="0">
                <a:latin typeface="+mn-lt"/>
              </a:rPr>
              <a:t>REINIGEN: </a:t>
            </a:r>
            <a:r>
              <a:rPr lang="nl-NL" altLang="en-US" sz="2800" i="1" dirty="0" err="1" smtClean="0">
                <a:solidFill>
                  <a:schemeClr val="accent6">
                    <a:lumMod val="75000"/>
                  </a:schemeClr>
                </a:solidFill>
                <a:latin typeface="+mn-lt"/>
              </a:rPr>
              <a:t>Calli</a:t>
            </a:r>
            <a:endParaRPr lang="nl-NL" altLang="en-US" sz="2800" i="1" dirty="0" smtClean="0">
              <a:solidFill>
                <a:schemeClr val="accent6">
                  <a:lumMod val="75000"/>
                </a:schemeClr>
              </a:solidFill>
              <a:latin typeface="+mn-lt"/>
            </a:endParaRPr>
          </a:p>
          <a:p>
            <a:pPr marL="457200" indent="-457200">
              <a:spcBef>
                <a:spcPct val="0"/>
              </a:spcBef>
              <a:spcAft>
                <a:spcPts val="1800"/>
              </a:spcAft>
              <a:buFont typeface="Arial"/>
              <a:buChar char="•"/>
            </a:pPr>
            <a:r>
              <a:rPr lang="nl-NL" altLang="en-US" sz="2800" dirty="0" err="1" smtClean="0">
                <a:latin typeface="+mn-lt"/>
              </a:rPr>
              <a:t>Calli</a:t>
            </a:r>
            <a:r>
              <a:rPr lang="nl-NL" altLang="en-US" sz="2800" dirty="0" smtClean="0">
                <a:latin typeface="+mn-lt"/>
              </a:rPr>
              <a:t> voedt de vijf</a:t>
            </a:r>
            <a:br>
              <a:rPr lang="nl-NL" altLang="en-US" sz="2800" dirty="0" smtClean="0">
                <a:latin typeface="+mn-lt"/>
              </a:rPr>
            </a:br>
            <a:r>
              <a:rPr lang="nl-NL" altLang="en-US" sz="2800" dirty="0" smtClean="0">
                <a:latin typeface="+mn-lt"/>
              </a:rPr>
              <a:t>reinigingsorganen:</a:t>
            </a:r>
          </a:p>
          <a:p>
            <a:pPr lvl="1">
              <a:spcBef>
                <a:spcPct val="0"/>
              </a:spcBef>
              <a:spcAft>
                <a:spcPts val="1800"/>
              </a:spcAft>
            </a:pPr>
            <a:r>
              <a:rPr lang="nl-NL" altLang="en-US" dirty="0" smtClean="0">
                <a:latin typeface="+mn-lt"/>
              </a:rPr>
              <a:t>- Lever</a:t>
            </a:r>
          </a:p>
          <a:p>
            <a:pPr lvl="1">
              <a:spcBef>
                <a:spcPct val="0"/>
              </a:spcBef>
              <a:spcAft>
                <a:spcPts val="1800"/>
              </a:spcAft>
            </a:pPr>
            <a:r>
              <a:rPr lang="nl-NL" altLang="en-US" dirty="0" smtClean="0">
                <a:latin typeface="+mn-lt"/>
              </a:rPr>
              <a:t>- Nieren</a:t>
            </a:r>
          </a:p>
          <a:p>
            <a:pPr lvl="1">
              <a:spcBef>
                <a:spcPct val="0"/>
              </a:spcBef>
              <a:spcAft>
                <a:spcPts val="1800"/>
              </a:spcAft>
            </a:pPr>
            <a:r>
              <a:rPr lang="nl-NL" altLang="en-US" dirty="0" smtClean="0">
                <a:latin typeface="+mn-lt"/>
              </a:rPr>
              <a:t>- Darmen</a:t>
            </a:r>
          </a:p>
          <a:p>
            <a:pPr lvl="1">
              <a:spcBef>
                <a:spcPct val="0"/>
              </a:spcBef>
              <a:spcAft>
                <a:spcPts val="1800"/>
              </a:spcAft>
            </a:pPr>
            <a:r>
              <a:rPr lang="nl-NL" altLang="en-US" dirty="0" smtClean="0">
                <a:latin typeface="+mn-lt"/>
              </a:rPr>
              <a:t>- Longen</a:t>
            </a:r>
          </a:p>
          <a:p>
            <a:pPr lvl="1">
              <a:spcBef>
                <a:spcPct val="0"/>
              </a:spcBef>
              <a:spcAft>
                <a:spcPts val="1800"/>
              </a:spcAft>
            </a:pPr>
            <a:r>
              <a:rPr lang="nl-NL" altLang="en-US" dirty="0" smtClean="0">
                <a:latin typeface="+mn-lt"/>
              </a:rPr>
              <a:t>- Huid</a:t>
            </a:r>
          </a:p>
          <a:p>
            <a:pPr marL="457200" indent="-457200">
              <a:spcBef>
                <a:spcPct val="0"/>
              </a:spcBef>
              <a:spcAft>
                <a:spcPts val="1800"/>
              </a:spcAft>
              <a:buFont typeface="Arial"/>
              <a:buChar char="•"/>
            </a:pPr>
            <a:r>
              <a:rPr lang="nl-NL" altLang="en-US" sz="2800" dirty="0" smtClean="0">
                <a:latin typeface="+mn-lt"/>
              </a:rPr>
              <a:t>Meer helderheid</a:t>
            </a:r>
          </a:p>
        </p:txBody>
      </p:sp>
    </p:spTree>
    <p:extLst>
      <p:ext uri="{BB962C8B-B14F-4D97-AF65-F5344CB8AC3E}">
        <p14:creationId xmlns:p14="http://schemas.microsoft.com/office/powerpoint/2010/main" val="368092214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7" name="TextBox 1"/>
          <p:cNvSpPr txBox="1">
            <a:spLocks noChangeArrowheads="1"/>
          </p:cNvSpPr>
          <p:nvPr/>
        </p:nvSpPr>
        <p:spPr bwMode="auto">
          <a:xfrm>
            <a:off x="676961" y="1268760"/>
            <a:ext cx="7855479" cy="535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0"/>
              </a:spcBef>
              <a:spcAft>
                <a:spcPts val="1800"/>
              </a:spcAft>
            </a:pPr>
            <a:r>
              <a:rPr lang="nl-NL" altLang="en-US" sz="2800" dirty="0" smtClean="0">
                <a:latin typeface="+mn-lt"/>
              </a:rPr>
              <a:t>REINIGEN: </a:t>
            </a:r>
            <a:r>
              <a:rPr lang="nl-NL" altLang="en-US" sz="2800" i="1" dirty="0">
                <a:solidFill>
                  <a:schemeClr val="accent6">
                    <a:lumMod val="75000"/>
                  </a:schemeClr>
                </a:solidFill>
                <a:latin typeface="+mn-lt"/>
              </a:rPr>
              <a:t/>
            </a:r>
            <a:br>
              <a:rPr lang="nl-NL" altLang="en-US" sz="2800" i="1" dirty="0">
                <a:solidFill>
                  <a:schemeClr val="accent6">
                    <a:lumMod val="75000"/>
                  </a:schemeClr>
                </a:solidFill>
                <a:latin typeface="+mn-lt"/>
              </a:rPr>
            </a:br>
            <a:r>
              <a:rPr lang="nl-NL" altLang="en-US" sz="2800" i="1" dirty="0" err="1" smtClean="0">
                <a:solidFill>
                  <a:schemeClr val="accent6">
                    <a:lumMod val="75000"/>
                  </a:schemeClr>
                </a:solidFill>
                <a:latin typeface="+mn-lt"/>
              </a:rPr>
              <a:t>Fortune</a:t>
            </a:r>
            <a:r>
              <a:rPr lang="nl-NL" altLang="en-US" sz="2800" i="1" dirty="0" smtClean="0">
                <a:solidFill>
                  <a:schemeClr val="accent6">
                    <a:lumMod val="75000"/>
                  </a:schemeClr>
                </a:solidFill>
                <a:latin typeface="+mn-lt"/>
              </a:rPr>
              <a:t> Delight</a:t>
            </a:r>
          </a:p>
          <a:p>
            <a:pPr marL="457200" indent="-457200">
              <a:spcBef>
                <a:spcPct val="0"/>
              </a:spcBef>
              <a:spcAft>
                <a:spcPts val="1800"/>
              </a:spcAft>
              <a:buFont typeface="Arial"/>
              <a:buChar char="•"/>
            </a:pPr>
            <a:r>
              <a:rPr lang="nl-NL" altLang="en-US" sz="2800" dirty="0" smtClean="0">
                <a:latin typeface="+mn-lt"/>
              </a:rPr>
              <a:t>Spijsverterings-</a:t>
            </a:r>
            <a:br>
              <a:rPr lang="nl-NL" altLang="en-US" sz="2800" dirty="0" smtClean="0">
                <a:latin typeface="+mn-lt"/>
              </a:rPr>
            </a:br>
            <a:r>
              <a:rPr lang="nl-NL" altLang="en-US" sz="2800" dirty="0" smtClean="0">
                <a:latin typeface="+mn-lt"/>
              </a:rPr>
              <a:t>stelsel</a:t>
            </a:r>
          </a:p>
          <a:p>
            <a:pPr marL="457200" indent="-457200">
              <a:spcBef>
                <a:spcPct val="0"/>
              </a:spcBef>
              <a:spcAft>
                <a:spcPts val="1800"/>
              </a:spcAft>
              <a:buFont typeface="Arial"/>
              <a:buChar char="•"/>
            </a:pPr>
            <a:r>
              <a:rPr lang="nl-NL" altLang="en-US" sz="2800" dirty="0" err="1" smtClean="0">
                <a:latin typeface="+mn-lt"/>
              </a:rPr>
              <a:t>Anti-oxidanten</a:t>
            </a:r>
            <a:endParaRPr lang="nl-NL" altLang="en-US" sz="2800" dirty="0" smtClean="0">
              <a:latin typeface="+mn-lt"/>
            </a:endParaRPr>
          </a:p>
          <a:p>
            <a:pPr marL="457200" indent="-457200">
              <a:spcBef>
                <a:spcPct val="0"/>
              </a:spcBef>
              <a:spcAft>
                <a:spcPts val="1800"/>
              </a:spcAft>
              <a:buFont typeface="Arial"/>
              <a:buChar char="•"/>
            </a:pPr>
            <a:r>
              <a:rPr lang="nl-NL" altLang="en-US" sz="2800" dirty="0" smtClean="0">
                <a:latin typeface="+mn-lt"/>
              </a:rPr>
              <a:t>Voert vet af</a:t>
            </a:r>
          </a:p>
          <a:p>
            <a:pPr marL="457200" indent="-457200">
              <a:spcBef>
                <a:spcPct val="0"/>
              </a:spcBef>
              <a:spcAft>
                <a:spcPts val="1800"/>
              </a:spcAft>
              <a:buFont typeface="Arial"/>
              <a:buChar char="•"/>
            </a:pPr>
            <a:r>
              <a:rPr lang="nl-NL" altLang="en-US" sz="2800" dirty="0" smtClean="0">
                <a:latin typeface="+mn-lt"/>
              </a:rPr>
              <a:t>Sportdrank</a:t>
            </a:r>
          </a:p>
          <a:p>
            <a:pPr marL="457200" indent="-457200">
              <a:spcBef>
                <a:spcPct val="0"/>
              </a:spcBef>
              <a:spcAft>
                <a:spcPts val="1800"/>
              </a:spcAft>
              <a:buFont typeface="Arial"/>
              <a:buChar char="•"/>
            </a:pPr>
            <a:r>
              <a:rPr lang="nl-NL" altLang="en-US" sz="2800" dirty="0" smtClean="0">
                <a:latin typeface="+mn-lt"/>
              </a:rPr>
              <a:t>Hydraterend</a:t>
            </a:r>
          </a:p>
          <a:p>
            <a:pPr marL="457200" indent="-457200">
              <a:spcBef>
                <a:spcPct val="0"/>
              </a:spcBef>
              <a:spcAft>
                <a:spcPts val="1800"/>
              </a:spcAft>
              <a:buFont typeface="Arial"/>
              <a:buChar char="•"/>
            </a:pPr>
            <a:r>
              <a:rPr lang="nl-NL" altLang="en-US" sz="2800" dirty="0" smtClean="0">
                <a:latin typeface="+mn-lt"/>
              </a:rPr>
              <a:t>Zuur uit spieren</a:t>
            </a:r>
            <a:endParaRPr lang="nl-NL" altLang="en-US" dirty="0" smtClean="0">
              <a:latin typeface="+mn-lt"/>
            </a:endParaRPr>
          </a:p>
        </p:txBody>
      </p:sp>
      <p:pic>
        <p:nvPicPr>
          <p:cNvPr id="603" name="Google Shape;603;p83"/>
          <p:cNvPicPr preferRelativeResize="0"/>
          <p:nvPr/>
        </p:nvPicPr>
        <p:blipFill rotWithShape="1">
          <a:blip r:embed="rId3">
            <a:alphaModFix/>
          </a:blip>
          <a:srcRect/>
          <a:stretch/>
        </p:blipFill>
        <p:spPr>
          <a:xfrm>
            <a:off x="3862532" y="1484784"/>
            <a:ext cx="4813924" cy="4968552"/>
          </a:xfrm>
          <a:prstGeom prst="rect">
            <a:avLst/>
          </a:prstGeom>
          <a:noFill/>
          <a:ln>
            <a:noFill/>
          </a:ln>
        </p:spPr>
      </p:pic>
      <p:sp>
        <p:nvSpPr>
          <p:cNvPr id="6" name="Google Shape;492;p71"/>
          <p:cNvSpPr txBox="1">
            <a:spLocks/>
          </p:cNvSpPr>
          <p:nvPr/>
        </p:nvSpPr>
        <p:spPr>
          <a:xfrm>
            <a:off x="457200" y="260648"/>
            <a:ext cx="8229600" cy="922114"/>
          </a:xfrm>
          <a:prstGeom prst="rect">
            <a:avLst/>
          </a:prstGeom>
          <a:solidFill>
            <a:srgbClr val="38AFF6"/>
          </a:solidFill>
          <a:ln>
            <a:no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800" dirty="0" smtClean="0">
                <a:solidFill>
                  <a:schemeClr val="bg1"/>
                </a:solidFill>
              </a:rPr>
              <a:t>5 BASISPRODUCTEN</a:t>
            </a:r>
            <a:endParaRPr lang="nl-NL" sz="4800" b="1" dirty="0">
              <a:solidFill>
                <a:schemeClr val="bg1"/>
              </a:solidFill>
            </a:endParaRPr>
          </a:p>
        </p:txBody>
      </p:sp>
    </p:spTree>
    <p:extLst>
      <p:ext uri="{BB962C8B-B14F-4D97-AF65-F5344CB8AC3E}">
        <p14:creationId xmlns:p14="http://schemas.microsoft.com/office/powerpoint/2010/main" val="222819304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pic>
        <p:nvPicPr>
          <p:cNvPr id="612" name="Google Shape;612;p84"/>
          <p:cNvPicPr preferRelativeResize="0"/>
          <p:nvPr/>
        </p:nvPicPr>
        <p:blipFill rotWithShape="1">
          <a:blip r:embed="rId3">
            <a:alphaModFix/>
          </a:blip>
          <a:srcRect/>
          <a:stretch/>
        </p:blipFill>
        <p:spPr>
          <a:xfrm>
            <a:off x="4283968" y="1475183"/>
            <a:ext cx="4392488" cy="4978153"/>
          </a:xfrm>
          <a:prstGeom prst="rect">
            <a:avLst/>
          </a:prstGeom>
          <a:noFill/>
          <a:ln>
            <a:noFill/>
          </a:ln>
        </p:spPr>
      </p:pic>
      <p:sp>
        <p:nvSpPr>
          <p:cNvPr id="6" name="Google Shape;492;p71"/>
          <p:cNvSpPr txBox="1">
            <a:spLocks/>
          </p:cNvSpPr>
          <p:nvPr/>
        </p:nvSpPr>
        <p:spPr>
          <a:xfrm>
            <a:off x="457200" y="274638"/>
            <a:ext cx="8229600" cy="922114"/>
          </a:xfrm>
          <a:prstGeom prst="rect">
            <a:avLst/>
          </a:prstGeom>
          <a:solidFill>
            <a:srgbClr val="38AFF6"/>
          </a:solidFill>
          <a:ln>
            <a:no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800" dirty="0" smtClean="0">
                <a:solidFill>
                  <a:schemeClr val="bg1"/>
                </a:solidFill>
              </a:rPr>
              <a:t>5 BASISPRODUCTEN</a:t>
            </a:r>
            <a:endParaRPr lang="nl-NL" sz="4800" b="1" dirty="0">
              <a:solidFill>
                <a:schemeClr val="bg1"/>
              </a:solidFill>
            </a:endParaRPr>
          </a:p>
        </p:txBody>
      </p:sp>
      <p:sp>
        <p:nvSpPr>
          <p:cNvPr id="7" name="TextBox 1"/>
          <p:cNvSpPr txBox="1">
            <a:spLocks noChangeArrowheads="1"/>
          </p:cNvSpPr>
          <p:nvPr/>
        </p:nvSpPr>
        <p:spPr bwMode="auto">
          <a:xfrm>
            <a:off x="676961" y="1268760"/>
            <a:ext cx="7855479"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0"/>
              </a:spcBef>
              <a:spcAft>
                <a:spcPts val="1800"/>
              </a:spcAft>
            </a:pPr>
            <a:r>
              <a:rPr lang="nl-NL" altLang="en-US" sz="2800" dirty="0" smtClean="0">
                <a:latin typeface="+mn-lt"/>
              </a:rPr>
              <a:t>GEZOND ZOET: </a:t>
            </a:r>
            <a:br>
              <a:rPr lang="nl-NL" altLang="en-US" sz="2800" dirty="0" smtClean="0">
                <a:latin typeface="+mn-lt"/>
              </a:rPr>
            </a:br>
            <a:r>
              <a:rPr lang="nl-NL" altLang="en-US" sz="2800" i="1" dirty="0" smtClean="0">
                <a:solidFill>
                  <a:schemeClr val="accent6">
                    <a:lumMod val="75000"/>
                  </a:schemeClr>
                </a:solidFill>
                <a:latin typeface="+mn-lt"/>
              </a:rPr>
              <a:t>Sunny </a:t>
            </a:r>
            <a:r>
              <a:rPr lang="nl-NL" altLang="en-US" sz="2800" i="1" dirty="0" err="1" smtClean="0">
                <a:solidFill>
                  <a:schemeClr val="accent6">
                    <a:lumMod val="75000"/>
                  </a:schemeClr>
                </a:solidFill>
                <a:latin typeface="+mn-lt"/>
              </a:rPr>
              <a:t>Dew</a:t>
            </a:r>
            <a:endParaRPr lang="nl-NL" altLang="en-US" sz="2800" i="1" dirty="0" smtClean="0">
              <a:solidFill>
                <a:schemeClr val="accent6">
                  <a:lumMod val="75000"/>
                </a:schemeClr>
              </a:solidFill>
              <a:latin typeface="+mn-lt"/>
            </a:endParaRPr>
          </a:p>
          <a:p>
            <a:pPr marL="457200" indent="-457200">
              <a:spcBef>
                <a:spcPct val="0"/>
              </a:spcBef>
              <a:spcAft>
                <a:spcPts val="1800"/>
              </a:spcAft>
              <a:buFont typeface="Arial"/>
              <a:buChar char="•"/>
            </a:pPr>
            <a:r>
              <a:rPr lang="nl-NL" altLang="en-US" sz="2800" dirty="0" smtClean="0">
                <a:latin typeface="+mn-lt"/>
              </a:rPr>
              <a:t>Ondersteunt</a:t>
            </a:r>
            <a:br>
              <a:rPr lang="nl-NL" altLang="en-US" sz="2800" dirty="0" smtClean="0">
                <a:latin typeface="+mn-lt"/>
              </a:rPr>
            </a:br>
            <a:r>
              <a:rPr lang="nl-NL" altLang="en-US" sz="2800" dirty="0" smtClean="0">
                <a:latin typeface="+mn-lt"/>
              </a:rPr>
              <a:t>bloedsuikerspiegel</a:t>
            </a:r>
          </a:p>
          <a:p>
            <a:pPr lvl="1" indent="0">
              <a:spcBef>
                <a:spcPct val="0"/>
              </a:spcBef>
              <a:spcAft>
                <a:spcPts val="1800"/>
              </a:spcAft>
            </a:pPr>
            <a:r>
              <a:rPr lang="nl-NL" altLang="en-US" dirty="0" smtClean="0">
                <a:latin typeface="+mn-lt"/>
              </a:rPr>
              <a:t>- Tegen schimmel</a:t>
            </a:r>
          </a:p>
          <a:p>
            <a:pPr lvl="1" indent="0">
              <a:spcBef>
                <a:spcPct val="0"/>
              </a:spcBef>
              <a:spcAft>
                <a:spcPts val="1800"/>
              </a:spcAft>
            </a:pPr>
            <a:r>
              <a:rPr lang="nl-NL" altLang="en-US" dirty="0" smtClean="0">
                <a:latin typeface="+mn-lt"/>
              </a:rPr>
              <a:t>- Tegen virussen</a:t>
            </a:r>
          </a:p>
          <a:p>
            <a:pPr lvl="1" indent="0">
              <a:spcBef>
                <a:spcPct val="0"/>
              </a:spcBef>
              <a:spcAft>
                <a:spcPts val="1800"/>
              </a:spcAft>
            </a:pPr>
            <a:r>
              <a:rPr lang="nl-NL" altLang="en-US" dirty="0" smtClean="0">
                <a:latin typeface="+mn-lt"/>
              </a:rPr>
              <a:t>- Tegen tandbederf</a:t>
            </a:r>
          </a:p>
          <a:p>
            <a:pPr lvl="1" indent="0">
              <a:spcBef>
                <a:spcPct val="0"/>
              </a:spcBef>
              <a:spcAft>
                <a:spcPts val="1800"/>
              </a:spcAft>
            </a:pPr>
            <a:r>
              <a:rPr lang="nl-NL" altLang="en-US" dirty="0" smtClean="0">
                <a:latin typeface="+mn-lt"/>
              </a:rPr>
              <a:t>- Tegen ontstekingen</a:t>
            </a:r>
          </a:p>
          <a:p>
            <a:pPr marL="457200" indent="-457200">
              <a:spcBef>
                <a:spcPct val="0"/>
              </a:spcBef>
              <a:spcAft>
                <a:spcPts val="1800"/>
              </a:spcAft>
              <a:buFont typeface="Arial"/>
              <a:buChar char="•"/>
            </a:pPr>
            <a:r>
              <a:rPr lang="nl-NL" altLang="en-US" sz="2800" dirty="0" smtClean="0">
                <a:latin typeface="+mn-lt"/>
              </a:rPr>
              <a:t>Totaalvoeding</a:t>
            </a:r>
            <a:endParaRPr lang="nl-NL" altLang="en-US" dirty="0" smtClean="0">
              <a:latin typeface="+mn-lt"/>
            </a:endParaRPr>
          </a:p>
        </p:txBody>
      </p:sp>
    </p:spTree>
    <p:extLst>
      <p:ext uri="{BB962C8B-B14F-4D97-AF65-F5344CB8AC3E}">
        <p14:creationId xmlns:p14="http://schemas.microsoft.com/office/powerpoint/2010/main" val="2209768109"/>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arga\AppData\Local\Microsoft\Windows\Temporary Internet Files\Content.IE5\O7S0Y5P1\ferici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924943"/>
            <a:ext cx="7125231" cy="4752529"/>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Marga\AppData\Local\Microsoft\Windows\Temporary Internet Files\Content.IE5\WRO96CD9\menjadi-isteri-yang-baik-di-dalam-kristu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484784"/>
            <a:ext cx="2592288" cy="358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558;p78"/>
          <p:cNvPicPr preferRelativeResize="0"/>
          <p:nvPr/>
        </p:nvPicPr>
        <p:blipFill rotWithShape="1">
          <a:blip r:embed="rId4">
            <a:alphaModFix/>
          </a:blip>
          <a:srcRect l="-16232" t="-9857" r="-12496" b="-12315"/>
          <a:stretch/>
        </p:blipFill>
        <p:spPr>
          <a:xfrm>
            <a:off x="72124" y="1268760"/>
            <a:ext cx="3707788" cy="2991092"/>
          </a:xfrm>
          <a:prstGeom prst="roundRect">
            <a:avLst>
              <a:gd name="adj" fmla="val 16667"/>
            </a:avLst>
          </a:prstGeom>
          <a:noFill/>
          <a:ln>
            <a:noFill/>
          </a:ln>
          <a:effectLst>
            <a:outerShdw blurRad="57150" dist="19050" dir="5400000" algn="bl" rotWithShape="0">
              <a:srgbClr val="000000">
                <a:alpha val="50000"/>
              </a:srgbClr>
            </a:outerShdw>
          </a:effectLst>
        </p:spPr>
      </p:pic>
      <p:sp>
        <p:nvSpPr>
          <p:cNvPr id="7" name="Google Shape;492;p71"/>
          <p:cNvSpPr txBox="1">
            <a:spLocks/>
          </p:cNvSpPr>
          <p:nvPr/>
        </p:nvSpPr>
        <p:spPr>
          <a:xfrm>
            <a:off x="457200" y="274638"/>
            <a:ext cx="8229600" cy="994122"/>
          </a:xfrm>
          <a:prstGeom prst="rect">
            <a:avLst/>
          </a:prstGeom>
          <a:solidFill>
            <a:srgbClr val="38AFF6"/>
          </a:solidFill>
          <a:ln>
            <a:noFill/>
          </a:ln>
        </p:spPr>
        <p:txBody>
          <a:bodyPr spcFirstLastPara="1" vert="horz" wrap="square" lIns="91425" tIns="91425" rIns="91425" bIns="91425" rtlCol="0" anchor="t" anchorCtr="0">
            <a:noAutofit/>
          </a:bodyPr>
          <a:lstStyle>
            <a:lvl1pPr marR="0" lvl="0" algn="l" defTabSz="914400" rtl="0" eaLnBrk="1" latinLnBrk="0" hangingPunct="1">
              <a:spcBef>
                <a:spcPts val="0"/>
              </a:spcBef>
              <a:spcAft>
                <a:spcPts val="0"/>
              </a:spcAft>
              <a:buClr>
                <a:schemeClr val="dk2"/>
              </a:buClr>
              <a:buSzPts val="4200"/>
              <a:buFont typeface="Questrial"/>
              <a:buNone/>
              <a:defRPr sz="4200" b="0" i="0" u="none" strike="noStrike" kern="1200" cap="none">
                <a:solidFill>
                  <a:schemeClr val="dk2"/>
                </a:solidFill>
                <a:latin typeface="Questrial"/>
                <a:ea typeface="Questrial"/>
                <a:cs typeface="Questrial"/>
                <a:sym typeface="Quest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pPr algn="ctr"/>
            <a:r>
              <a:rPr lang="nl-NL" altLang="en-US" sz="4800" b="1" dirty="0" smtClean="0">
                <a:latin typeface="+mn-lt"/>
              </a:rPr>
              <a:t>   </a:t>
            </a:r>
            <a:r>
              <a:rPr lang="nl-NL" sz="4800" dirty="0" smtClean="0">
                <a:solidFill>
                  <a:schemeClr val="bg1"/>
                </a:solidFill>
              </a:rPr>
              <a:t>GEZOND NAAR 100</a:t>
            </a:r>
            <a:endParaRPr lang="nl-NL" sz="4800" b="1" dirty="0">
              <a:solidFill>
                <a:schemeClr val="bg1"/>
              </a:solidFill>
            </a:endParaRPr>
          </a:p>
        </p:txBody>
      </p:sp>
      <p:sp>
        <p:nvSpPr>
          <p:cNvPr id="12" name="TextBox 1"/>
          <p:cNvSpPr txBox="1">
            <a:spLocks noChangeArrowheads="1"/>
          </p:cNvSpPr>
          <p:nvPr/>
        </p:nvSpPr>
        <p:spPr bwMode="auto">
          <a:xfrm>
            <a:off x="3563888" y="1897668"/>
            <a:ext cx="26642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0"/>
              </a:spcBef>
              <a:spcAft>
                <a:spcPts val="1800"/>
              </a:spcAft>
            </a:pPr>
            <a:r>
              <a:rPr lang="nl-NL" altLang="zh-CN" sz="2800" dirty="0" smtClean="0">
                <a:latin typeface="+mn-lt"/>
                <a:ea typeface="华文细黑"/>
                <a:cs typeface="Arial"/>
              </a:rPr>
              <a:t>Vitaal &amp; gezond</a:t>
            </a:r>
          </a:p>
        </p:txBody>
      </p:sp>
    </p:spTree>
    <p:extLst>
      <p:ext uri="{BB962C8B-B14F-4D97-AF65-F5344CB8AC3E}">
        <p14:creationId xmlns:p14="http://schemas.microsoft.com/office/powerpoint/2010/main" val="256859550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7700"/>
          <a:stretch/>
        </p:blipFill>
        <p:spPr bwMode="auto">
          <a:xfrm>
            <a:off x="251520" y="1988840"/>
            <a:ext cx="2607940" cy="189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2060848"/>
            <a:ext cx="1728192" cy="1679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4463" y="2060848"/>
            <a:ext cx="2117657" cy="176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7" y="4725144"/>
            <a:ext cx="2091913" cy="1723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8"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4613698"/>
            <a:ext cx="1715641" cy="1767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Afbeelding 19" descr="https://shop.sunrider.com/Productimages/EC/97.jpg"/>
          <p:cNvPicPr/>
          <p:nvPr/>
        </p:nvPicPr>
        <p:blipFill rotWithShape="1">
          <a:blip r:embed="rId7">
            <a:extLst>
              <a:ext uri="{28A0092B-C50C-407E-A947-70E740481C1C}">
                <a14:useLocalDpi xmlns:a14="http://schemas.microsoft.com/office/drawing/2010/main" val="0"/>
              </a:ext>
            </a:extLst>
          </a:blip>
          <a:srcRect l="24630" r="21060"/>
          <a:stretch/>
        </p:blipFill>
        <p:spPr bwMode="auto">
          <a:xfrm>
            <a:off x="4937628" y="3861048"/>
            <a:ext cx="1290556" cy="2708887"/>
          </a:xfrm>
          <a:prstGeom prst="rect">
            <a:avLst/>
          </a:prstGeom>
          <a:noFill/>
          <a:ln>
            <a:noFill/>
          </a:ln>
        </p:spPr>
      </p:pic>
      <p:sp>
        <p:nvSpPr>
          <p:cNvPr id="15" name="Google Shape;492;p71"/>
          <p:cNvSpPr txBox="1">
            <a:spLocks/>
          </p:cNvSpPr>
          <p:nvPr/>
        </p:nvSpPr>
        <p:spPr>
          <a:xfrm>
            <a:off x="457200" y="274638"/>
            <a:ext cx="8229600" cy="994122"/>
          </a:xfrm>
          <a:prstGeom prst="rect">
            <a:avLst/>
          </a:prstGeom>
          <a:solidFill>
            <a:srgbClr val="38AFF6"/>
          </a:solidFill>
          <a:ln>
            <a:noFill/>
          </a:ln>
        </p:spPr>
        <p:txBody>
          <a:bodyPr spcFirstLastPara="1" vert="horz" wrap="square" lIns="91425" tIns="91425" rIns="91425" bIns="91425" rtlCol="0" anchor="t" anchorCtr="0">
            <a:noAutofit/>
          </a:bodyPr>
          <a:lstStyle>
            <a:lvl1pPr marR="0" lvl="0" algn="l" defTabSz="914400" rtl="0" eaLnBrk="1" latinLnBrk="0" hangingPunct="1">
              <a:spcBef>
                <a:spcPts val="0"/>
              </a:spcBef>
              <a:spcAft>
                <a:spcPts val="0"/>
              </a:spcAft>
              <a:buClr>
                <a:schemeClr val="dk2"/>
              </a:buClr>
              <a:buSzPts val="4200"/>
              <a:buFont typeface="Questrial"/>
              <a:buNone/>
              <a:defRPr sz="4200" b="0" i="0" u="none" strike="noStrike" kern="1200" cap="none">
                <a:solidFill>
                  <a:schemeClr val="dk2"/>
                </a:solidFill>
                <a:latin typeface="Questrial"/>
                <a:ea typeface="Questrial"/>
                <a:cs typeface="Questrial"/>
                <a:sym typeface="Quest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pPr algn="ctr"/>
            <a:r>
              <a:rPr lang="nl-NL" sz="4800" dirty="0" smtClean="0">
                <a:solidFill>
                  <a:schemeClr val="bg1"/>
                </a:solidFill>
              </a:rPr>
              <a:t>PRODUCTEN ERVAREN</a:t>
            </a:r>
            <a:endParaRPr lang="nl-NL" sz="4800" b="1" dirty="0">
              <a:solidFill>
                <a:schemeClr val="bg1"/>
              </a:solidFill>
            </a:endParaRPr>
          </a:p>
        </p:txBody>
      </p:sp>
      <p:sp>
        <p:nvSpPr>
          <p:cNvPr id="4" name="Rechthoek 3"/>
          <p:cNvSpPr/>
          <p:nvPr/>
        </p:nvSpPr>
        <p:spPr>
          <a:xfrm>
            <a:off x="1102625" y="4149080"/>
            <a:ext cx="1309135" cy="523220"/>
          </a:xfrm>
          <a:prstGeom prst="rect">
            <a:avLst/>
          </a:prstGeom>
        </p:spPr>
        <p:txBody>
          <a:bodyPr wrap="none">
            <a:spAutoFit/>
          </a:bodyPr>
          <a:lstStyle/>
          <a:p>
            <a:pPr>
              <a:spcBef>
                <a:spcPct val="0"/>
              </a:spcBef>
              <a:spcAft>
                <a:spcPts val="1800"/>
              </a:spcAft>
            </a:pPr>
            <a:r>
              <a:rPr lang="nl-NL" altLang="en-US" sz="2800" i="1" dirty="0" err="1" smtClean="0">
                <a:solidFill>
                  <a:schemeClr val="accent6">
                    <a:lumMod val="75000"/>
                  </a:schemeClr>
                </a:solidFill>
              </a:rPr>
              <a:t>SunBar</a:t>
            </a:r>
            <a:endParaRPr lang="nl-NL" altLang="en-US" sz="2800" i="1" dirty="0">
              <a:solidFill>
                <a:schemeClr val="accent6">
                  <a:lumMod val="75000"/>
                </a:schemeClr>
              </a:solidFill>
            </a:endParaRPr>
          </a:p>
        </p:txBody>
      </p:sp>
      <p:sp>
        <p:nvSpPr>
          <p:cNvPr id="18" name="Rechthoek 17"/>
          <p:cNvSpPr/>
          <p:nvPr/>
        </p:nvSpPr>
        <p:spPr>
          <a:xfrm>
            <a:off x="6948264" y="4077072"/>
            <a:ext cx="1062273" cy="523220"/>
          </a:xfrm>
          <a:prstGeom prst="rect">
            <a:avLst/>
          </a:prstGeom>
        </p:spPr>
        <p:txBody>
          <a:bodyPr wrap="none">
            <a:spAutoFit/>
          </a:bodyPr>
          <a:lstStyle/>
          <a:p>
            <a:pPr>
              <a:spcBef>
                <a:spcPct val="0"/>
              </a:spcBef>
              <a:spcAft>
                <a:spcPts val="1800"/>
              </a:spcAft>
            </a:pPr>
            <a:r>
              <a:rPr lang="nl-NL" altLang="en-US" sz="2800" i="1" dirty="0" smtClean="0">
                <a:solidFill>
                  <a:schemeClr val="accent6">
                    <a:lumMod val="75000"/>
                  </a:schemeClr>
                </a:solidFill>
              </a:rPr>
              <a:t>CALLI</a:t>
            </a:r>
            <a:endParaRPr lang="nl-NL" altLang="en-US" sz="2800" i="1" dirty="0">
              <a:solidFill>
                <a:schemeClr val="accent6">
                  <a:lumMod val="75000"/>
                </a:schemeClr>
              </a:solidFill>
            </a:endParaRPr>
          </a:p>
        </p:txBody>
      </p:sp>
      <p:sp>
        <p:nvSpPr>
          <p:cNvPr id="19" name="Rechthoek 18"/>
          <p:cNvSpPr/>
          <p:nvPr/>
        </p:nvSpPr>
        <p:spPr>
          <a:xfrm>
            <a:off x="3635896" y="4149080"/>
            <a:ext cx="1512168" cy="1815882"/>
          </a:xfrm>
          <a:prstGeom prst="rect">
            <a:avLst/>
          </a:prstGeom>
        </p:spPr>
        <p:txBody>
          <a:bodyPr wrap="square">
            <a:spAutoFit/>
          </a:bodyPr>
          <a:lstStyle/>
          <a:p>
            <a:pPr>
              <a:spcBef>
                <a:spcPct val="0"/>
              </a:spcBef>
              <a:spcAft>
                <a:spcPts val="1800"/>
              </a:spcAft>
            </a:pPr>
            <a:r>
              <a:rPr lang="nl-NL" altLang="en-US" sz="2800" i="1" dirty="0" smtClean="0">
                <a:solidFill>
                  <a:schemeClr val="accent6">
                    <a:lumMod val="75000"/>
                  </a:schemeClr>
                </a:solidFill>
              </a:rPr>
              <a:t>Groente- en </a:t>
            </a:r>
            <a:br>
              <a:rPr lang="nl-NL" altLang="en-US" sz="2800" i="1" dirty="0" smtClean="0">
                <a:solidFill>
                  <a:schemeClr val="accent6">
                    <a:lumMod val="75000"/>
                  </a:schemeClr>
                </a:solidFill>
              </a:rPr>
            </a:br>
            <a:r>
              <a:rPr lang="nl-NL" altLang="en-US" sz="2800" i="1" dirty="0" smtClean="0">
                <a:solidFill>
                  <a:schemeClr val="accent6">
                    <a:lumMod val="75000"/>
                  </a:schemeClr>
                </a:solidFill>
              </a:rPr>
              <a:t>fruit-spoeling</a:t>
            </a:r>
          </a:p>
        </p:txBody>
      </p:sp>
      <p:sp>
        <p:nvSpPr>
          <p:cNvPr id="21" name="Rechthoek 20"/>
          <p:cNvSpPr/>
          <p:nvPr/>
        </p:nvSpPr>
        <p:spPr>
          <a:xfrm>
            <a:off x="6372200" y="1556792"/>
            <a:ext cx="2261694" cy="523220"/>
          </a:xfrm>
          <a:prstGeom prst="rect">
            <a:avLst/>
          </a:prstGeom>
        </p:spPr>
        <p:txBody>
          <a:bodyPr wrap="none">
            <a:spAutoFit/>
          </a:bodyPr>
          <a:lstStyle/>
          <a:p>
            <a:pPr>
              <a:spcBef>
                <a:spcPct val="0"/>
              </a:spcBef>
              <a:spcAft>
                <a:spcPts val="1800"/>
              </a:spcAft>
            </a:pPr>
            <a:r>
              <a:rPr lang="nl-NL" altLang="en-US" sz="2800" i="1" dirty="0" err="1" smtClean="0">
                <a:solidFill>
                  <a:schemeClr val="accent6">
                    <a:lumMod val="75000"/>
                  </a:schemeClr>
                </a:solidFill>
              </a:rPr>
              <a:t>SunBreeze</a:t>
            </a:r>
            <a:r>
              <a:rPr lang="nl-NL" altLang="en-US" sz="2800" i="1" dirty="0" smtClean="0">
                <a:solidFill>
                  <a:schemeClr val="accent6">
                    <a:lumMod val="75000"/>
                  </a:schemeClr>
                </a:solidFill>
              </a:rPr>
              <a:t> Oil</a:t>
            </a:r>
            <a:endParaRPr lang="nl-NL" altLang="en-US" sz="2800" i="1" dirty="0">
              <a:solidFill>
                <a:schemeClr val="accent6">
                  <a:lumMod val="75000"/>
                </a:schemeClr>
              </a:solidFill>
            </a:endParaRPr>
          </a:p>
        </p:txBody>
      </p:sp>
      <p:sp>
        <p:nvSpPr>
          <p:cNvPr id="22" name="Rechthoek 21"/>
          <p:cNvSpPr/>
          <p:nvPr/>
        </p:nvSpPr>
        <p:spPr>
          <a:xfrm>
            <a:off x="3059832" y="1556792"/>
            <a:ext cx="3025600" cy="523220"/>
          </a:xfrm>
          <a:prstGeom prst="rect">
            <a:avLst/>
          </a:prstGeom>
        </p:spPr>
        <p:txBody>
          <a:bodyPr wrap="none">
            <a:spAutoFit/>
          </a:bodyPr>
          <a:lstStyle/>
          <a:p>
            <a:pPr>
              <a:spcBef>
                <a:spcPct val="0"/>
              </a:spcBef>
              <a:spcAft>
                <a:spcPts val="1800"/>
              </a:spcAft>
            </a:pPr>
            <a:r>
              <a:rPr lang="nl-NL" altLang="en-US" sz="2800" i="1" dirty="0" smtClean="0">
                <a:solidFill>
                  <a:schemeClr val="accent6">
                    <a:lumMod val="75000"/>
                  </a:schemeClr>
                </a:solidFill>
              </a:rPr>
              <a:t>FORTUNE DELIGHT</a:t>
            </a:r>
            <a:endParaRPr lang="nl-NL" altLang="en-US" sz="2800" i="1" dirty="0">
              <a:solidFill>
                <a:schemeClr val="accent6">
                  <a:lumMod val="75000"/>
                </a:schemeClr>
              </a:solidFill>
            </a:endParaRPr>
          </a:p>
        </p:txBody>
      </p:sp>
      <p:sp>
        <p:nvSpPr>
          <p:cNvPr id="23" name="Rechthoek 22"/>
          <p:cNvSpPr/>
          <p:nvPr/>
        </p:nvSpPr>
        <p:spPr>
          <a:xfrm>
            <a:off x="984908" y="1556792"/>
            <a:ext cx="1282836" cy="523220"/>
          </a:xfrm>
          <a:prstGeom prst="rect">
            <a:avLst/>
          </a:prstGeom>
        </p:spPr>
        <p:txBody>
          <a:bodyPr wrap="none">
            <a:spAutoFit/>
          </a:bodyPr>
          <a:lstStyle/>
          <a:p>
            <a:pPr>
              <a:spcBef>
                <a:spcPct val="0"/>
              </a:spcBef>
              <a:spcAft>
                <a:spcPts val="1800"/>
              </a:spcAft>
            </a:pPr>
            <a:r>
              <a:rPr lang="nl-NL" altLang="en-US" sz="2800" i="1" dirty="0" err="1" smtClean="0">
                <a:solidFill>
                  <a:schemeClr val="accent6">
                    <a:lumMod val="75000"/>
                  </a:schemeClr>
                </a:solidFill>
              </a:rPr>
              <a:t>NuPlus</a:t>
            </a:r>
            <a:endParaRPr lang="nl-NL" altLang="en-US" sz="2800" i="1" dirty="0">
              <a:solidFill>
                <a:schemeClr val="accent6">
                  <a:lumMod val="75000"/>
                </a:schemeClr>
              </a:solidFill>
            </a:endParaRPr>
          </a:p>
        </p:txBody>
      </p:sp>
    </p:spTree>
    <p:extLst>
      <p:ext uri="{BB962C8B-B14F-4D97-AF65-F5344CB8AC3E}">
        <p14:creationId xmlns:p14="http://schemas.microsoft.com/office/powerpoint/2010/main" val="322920036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92;p71"/>
          <p:cNvSpPr txBox="1">
            <a:spLocks noGrp="1"/>
          </p:cNvSpPr>
          <p:nvPr>
            <p:ph type="title"/>
          </p:nvPr>
        </p:nvSpPr>
        <p:spPr>
          <a:xfrm>
            <a:off x="609600" y="157480"/>
            <a:ext cx="8153400" cy="967264"/>
          </a:xfrm>
          <a:prstGeom prst="rect">
            <a:avLst/>
          </a:prstGeom>
          <a:solidFill>
            <a:srgbClr val="38AFF6"/>
          </a:solidFill>
          <a:ln>
            <a:noFill/>
          </a:ln>
        </p:spPr>
        <p:txBody>
          <a:bodyPr spcFirstLastPara="1" vert="horz" wrap="square" lIns="91425" tIns="91425" rIns="91425" bIns="91425" rtlCol="0" anchor="t" anchorCtr="0">
            <a:noAutofit/>
          </a:bodyPr>
          <a:lstStyle>
            <a:lvl1pPr marR="0" lvl="0" algn="l" defTabSz="914400" rtl="0" eaLnBrk="1" latinLnBrk="0" hangingPunct="1">
              <a:spcBef>
                <a:spcPts val="0"/>
              </a:spcBef>
              <a:spcAft>
                <a:spcPts val="0"/>
              </a:spcAft>
              <a:buClr>
                <a:schemeClr val="dk2"/>
              </a:buClr>
              <a:buSzPts val="4200"/>
              <a:buFont typeface="Questrial"/>
              <a:buNone/>
              <a:defRPr sz="4200" b="0" i="0" u="none" strike="noStrike" kern="1200" cap="none">
                <a:solidFill>
                  <a:schemeClr val="dk2"/>
                </a:solidFill>
                <a:latin typeface="Questrial"/>
                <a:ea typeface="Questrial"/>
                <a:cs typeface="Questrial"/>
                <a:sym typeface="Quest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pPr algn="ctr"/>
            <a:r>
              <a:rPr lang="nl-NL" sz="4800" dirty="0" smtClean="0">
                <a:solidFill>
                  <a:schemeClr val="bg1"/>
                </a:solidFill>
              </a:rPr>
              <a:t> ERVARING VAN ANDEREN</a:t>
            </a:r>
            <a:endParaRPr lang="nl-NL" sz="4800" b="1" dirty="0">
              <a:solidFill>
                <a:schemeClr val="bg1"/>
              </a:solidFill>
            </a:endParaRPr>
          </a:p>
        </p:txBody>
      </p:sp>
      <p:pic>
        <p:nvPicPr>
          <p:cNvPr id="6" name="Google Shape;720;p98"/>
          <p:cNvPicPr preferRelativeResize="0"/>
          <p:nvPr/>
        </p:nvPicPr>
        <p:blipFill rotWithShape="1">
          <a:blip r:embed="rId2">
            <a:alphaModFix/>
          </a:blip>
          <a:srcRect/>
          <a:stretch/>
        </p:blipFill>
        <p:spPr>
          <a:xfrm>
            <a:off x="2483768" y="1988840"/>
            <a:ext cx="4435239" cy="4509250"/>
          </a:xfrm>
          <a:prstGeom prst="rect">
            <a:avLst/>
          </a:prstGeom>
          <a:noFill/>
          <a:ln>
            <a:noFill/>
          </a:ln>
        </p:spPr>
      </p:pic>
    </p:spTree>
    <p:extLst>
      <p:ext uri="{BB962C8B-B14F-4D97-AF65-F5344CB8AC3E}">
        <p14:creationId xmlns:p14="http://schemas.microsoft.com/office/powerpoint/2010/main" val="2015431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bwMode="auto">
          <a:xfrm>
            <a:off x="1691680" y="2344054"/>
            <a:ext cx="510540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508" y="3937358"/>
            <a:ext cx="1585806" cy="1651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Google Shape;492;p71"/>
          <p:cNvSpPr txBox="1">
            <a:spLocks noGrp="1"/>
          </p:cNvSpPr>
          <p:nvPr>
            <p:ph type="title"/>
          </p:nvPr>
        </p:nvSpPr>
        <p:spPr>
          <a:xfrm>
            <a:off x="457200" y="274638"/>
            <a:ext cx="8229600" cy="994122"/>
          </a:xfrm>
          <a:prstGeom prst="rect">
            <a:avLst/>
          </a:prstGeom>
          <a:solidFill>
            <a:srgbClr val="38AFF6"/>
          </a:solidFill>
          <a:ln>
            <a:no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800" dirty="0" smtClean="0">
                <a:solidFill>
                  <a:schemeClr val="bg1"/>
                </a:solidFill>
              </a:rPr>
              <a:t>BASISPAKKET: 5 PRODUCTEN</a:t>
            </a:r>
            <a:endParaRPr lang="nl-NL" sz="4800" b="1" dirty="0">
              <a:solidFill>
                <a:schemeClr val="bg1"/>
              </a:solidFill>
            </a:endParaRPr>
          </a:p>
        </p:txBody>
      </p:sp>
    </p:spTree>
    <p:extLst>
      <p:ext uri="{BB962C8B-B14F-4D97-AF65-F5344CB8AC3E}">
        <p14:creationId xmlns:p14="http://schemas.microsoft.com/office/powerpoint/2010/main" val="2135255587"/>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6" name="TextBox 1"/>
          <p:cNvSpPr txBox="1">
            <a:spLocks noChangeArrowheads="1"/>
          </p:cNvSpPr>
          <p:nvPr/>
        </p:nvSpPr>
        <p:spPr bwMode="auto">
          <a:xfrm>
            <a:off x="611559" y="1268760"/>
            <a:ext cx="2160241" cy="358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0"/>
              </a:spcBef>
              <a:spcAft>
                <a:spcPts val="1800"/>
              </a:spcAft>
            </a:pPr>
            <a:r>
              <a:rPr lang="nl-NL" altLang="en-US" sz="2800" i="1" dirty="0" smtClean="0">
                <a:solidFill>
                  <a:srgbClr val="E46C0A"/>
                </a:solidFill>
                <a:latin typeface="+mn-lt"/>
              </a:rPr>
              <a:t>KLANT</a:t>
            </a:r>
            <a:r>
              <a:rPr lang="nl-NL" altLang="en-US" sz="2800" dirty="0" smtClean="0">
                <a:latin typeface="+mn-lt"/>
              </a:rPr>
              <a:t/>
            </a:r>
            <a:br>
              <a:rPr lang="nl-NL" altLang="en-US" sz="2800" dirty="0" smtClean="0">
                <a:latin typeface="+mn-lt"/>
              </a:rPr>
            </a:br>
            <a:r>
              <a:rPr lang="nl-NL" altLang="en-US" sz="2800" dirty="0" smtClean="0">
                <a:latin typeface="+mn-lt"/>
              </a:rPr>
              <a:t> </a:t>
            </a:r>
            <a:br>
              <a:rPr lang="nl-NL" altLang="en-US" sz="2800" dirty="0" smtClean="0">
                <a:latin typeface="+mn-lt"/>
              </a:rPr>
            </a:br>
            <a:r>
              <a:rPr lang="nl-NL" altLang="en-US" sz="2800" dirty="0" smtClean="0">
                <a:latin typeface="+mn-lt"/>
              </a:rPr>
              <a:t/>
            </a:r>
            <a:br>
              <a:rPr lang="nl-NL" altLang="en-US" sz="2800" dirty="0" smtClean="0">
                <a:latin typeface="+mn-lt"/>
              </a:rPr>
            </a:br>
            <a:r>
              <a:rPr lang="nl-NL" altLang="en-US" dirty="0" smtClean="0">
                <a:latin typeface="+mn-lt"/>
              </a:rPr>
              <a:t>- Gratis	</a:t>
            </a:r>
            <a:r>
              <a:rPr lang="nl-NL" altLang="en-US" dirty="0">
                <a:latin typeface="+mn-lt"/>
              </a:rPr>
              <a:t/>
            </a:r>
            <a:br>
              <a:rPr lang="nl-NL" altLang="en-US" dirty="0">
                <a:latin typeface="+mn-lt"/>
              </a:rPr>
            </a:br>
            <a:r>
              <a:rPr lang="nl-NL" altLang="en-US" dirty="0" smtClean="0">
                <a:latin typeface="+mn-lt"/>
              </a:rPr>
              <a:t>- Klantenprijs</a:t>
            </a:r>
            <a:br>
              <a:rPr lang="nl-NL" altLang="en-US" dirty="0" smtClean="0">
                <a:latin typeface="+mn-lt"/>
              </a:rPr>
            </a:br>
            <a:r>
              <a:rPr lang="nl-NL" altLang="en-US" dirty="0" smtClean="0">
                <a:latin typeface="+mn-lt"/>
              </a:rPr>
              <a:t>				</a:t>
            </a:r>
            <a:endParaRPr lang="nl-NL" altLang="en-US" sz="2800" dirty="0" smtClean="0">
              <a:latin typeface="+mn-lt"/>
            </a:endParaRPr>
          </a:p>
          <a:p>
            <a:pPr>
              <a:spcBef>
                <a:spcPct val="0"/>
              </a:spcBef>
              <a:spcAft>
                <a:spcPts val="1800"/>
              </a:spcAft>
            </a:pPr>
            <a:endParaRPr lang="nl-NL" altLang="en-US" sz="2800" dirty="0" smtClean="0">
              <a:latin typeface="+mn-lt"/>
            </a:endParaRPr>
          </a:p>
        </p:txBody>
      </p:sp>
      <p:sp>
        <p:nvSpPr>
          <p:cNvPr id="787" name="Google Shape;787;p106"/>
          <p:cNvSpPr txBox="1">
            <a:spLocks noGrp="1"/>
          </p:cNvSpPr>
          <p:nvPr>
            <p:ph type="body" idx="1"/>
          </p:nvPr>
        </p:nvSpPr>
        <p:spPr>
          <a:xfrm>
            <a:off x="-5797152" y="692696"/>
            <a:ext cx="6192687" cy="8688153"/>
          </a:xfrm>
          <a:prstGeom prst="rect">
            <a:avLst/>
          </a:prstGeom>
        </p:spPr>
        <p:txBody>
          <a:bodyPr spcFirstLastPara="1" wrap="square" lIns="91425" tIns="45700" rIns="91425" bIns="45700" numCol="1" anchor="t" anchorCtr="0">
            <a:noAutofit/>
          </a:bodyPr>
          <a:lstStyle/>
          <a:p>
            <a:pPr marL="0" lvl="0" indent="0" algn="l" rtl="0">
              <a:lnSpc>
                <a:spcPct val="100000"/>
              </a:lnSpc>
              <a:spcBef>
                <a:spcPts val="0"/>
              </a:spcBef>
              <a:spcAft>
                <a:spcPts val="0"/>
              </a:spcAft>
              <a:buNone/>
            </a:pPr>
            <a:r>
              <a:rPr lang="en-US" sz="2400" b="1" dirty="0">
                <a:solidFill>
                  <a:srgbClr val="000000"/>
                </a:solidFill>
                <a:latin typeface="Arial"/>
                <a:ea typeface="Arial"/>
                <a:cs typeface="Arial"/>
                <a:sym typeface="Arial"/>
              </a:rPr>
              <a:t> </a:t>
            </a:r>
            <a:endParaRPr lang="en-US" sz="2400" b="1" dirty="0" smtClean="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nl-NL" sz="1400" b="1" dirty="0">
                <a:solidFill>
                  <a:srgbClr val="000000"/>
                </a:solidFill>
                <a:latin typeface="Arial"/>
                <a:ea typeface="Arial"/>
                <a:cs typeface="Arial"/>
                <a:sym typeface="Arial"/>
              </a:rPr>
              <a:t>		</a:t>
            </a:r>
            <a:endParaRPr lang="nl-NL" sz="2400" b="1" dirty="0">
              <a:solidFill>
                <a:srgbClr val="000000"/>
              </a:solidFill>
              <a:latin typeface="Arial"/>
              <a:ea typeface="Arial"/>
              <a:cs typeface="Arial"/>
              <a:sym typeface="Arial"/>
            </a:endParaRPr>
          </a:p>
          <a:p>
            <a:pPr marL="3657600" lvl="0" indent="-342900" algn="l" rtl="0">
              <a:lnSpc>
                <a:spcPct val="100000"/>
              </a:lnSpc>
              <a:spcBef>
                <a:spcPts val="0"/>
              </a:spcBef>
              <a:spcAft>
                <a:spcPts val="0"/>
              </a:spcAft>
              <a:buClr>
                <a:srgbClr val="000000"/>
              </a:buClr>
              <a:buSzPts val="1800"/>
              <a:buFont typeface="Arial"/>
              <a:buChar char="❏"/>
            </a:pPr>
            <a:r>
              <a:rPr lang="nl-NL" sz="1800" dirty="0" smtClean="0">
                <a:solidFill>
                  <a:srgbClr val="000000"/>
                </a:solidFill>
                <a:latin typeface="Arial"/>
                <a:ea typeface="Arial"/>
                <a:cs typeface="Arial"/>
                <a:sym typeface="Arial"/>
              </a:rPr>
              <a:t>€ </a:t>
            </a:r>
            <a:r>
              <a:rPr lang="nl-NL" sz="1800" dirty="0">
                <a:solidFill>
                  <a:srgbClr val="000000"/>
                </a:solidFill>
                <a:latin typeface="Arial"/>
                <a:ea typeface="Arial"/>
                <a:cs typeface="Arial"/>
                <a:sym typeface="Arial"/>
              </a:rPr>
              <a:t>10</a:t>
            </a:r>
            <a:r>
              <a:rPr lang="nl-NL" sz="1800" dirty="0">
                <a:solidFill>
                  <a:schemeClr val="tx1"/>
                </a:solidFill>
                <a:latin typeface="Arial"/>
                <a:ea typeface="Arial"/>
                <a:cs typeface="Arial"/>
                <a:sym typeface="Arial"/>
              </a:rPr>
              <a:t>8,00</a:t>
            </a:r>
            <a:r>
              <a:rPr lang="nl-NL" sz="1800" dirty="0">
                <a:solidFill>
                  <a:schemeClr val="bg1">
                    <a:lumMod val="50000"/>
                  </a:schemeClr>
                </a:solidFill>
                <a:latin typeface="Arial"/>
                <a:ea typeface="Arial"/>
                <a:cs typeface="Arial"/>
                <a:sym typeface="Arial"/>
              </a:rPr>
              <a:t> </a:t>
            </a:r>
            <a:r>
              <a:rPr lang="nl-NL" sz="1200" dirty="0">
                <a:solidFill>
                  <a:srgbClr val="000000"/>
                </a:solidFill>
                <a:latin typeface="Arial"/>
                <a:ea typeface="Arial"/>
                <a:cs typeface="Arial"/>
                <a:sym typeface="Arial"/>
              </a:rPr>
              <a:t>(ex BTW) </a:t>
            </a:r>
            <a:r>
              <a:rPr lang="nl-NL" sz="1800" dirty="0">
                <a:solidFill>
                  <a:srgbClr val="000000"/>
                </a:solidFill>
                <a:latin typeface="Arial"/>
                <a:ea typeface="Arial"/>
                <a:cs typeface="Arial"/>
                <a:sym typeface="Arial"/>
              </a:rPr>
              <a:t>investering (aan producten) </a:t>
            </a:r>
          </a:p>
          <a:p>
            <a:pPr marL="3657600" lvl="0" indent="-342900" algn="l" rtl="0">
              <a:lnSpc>
                <a:spcPct val="100000"/>
              </a:lnSpc>
              <a:spcBef>
                <a:spcPts val="0"/>
              </a:spcBef>
              <a:spcAft>
                <a:spcPts val="0"/>
              </a:spcAft>
              <a:buClr>
                <a:srgbClr val="000000"/>
              </a:buClr>
              <a:buSzPts val="1800"/>
              <a:buFont typeface="Arial"/>
              <a:buChar char="❏"/>
            </a:pPr>
            <a:r>
              <a:rPr lang="nl-NL" sz="1800" dirty="0">
                <a:solidFill>
                  <a:srgbClr val="000000"/>
                </a:solidFill>
                <a:latin typeface="Arial"/>
                <a:ea typeface="Arial"/>
                <a:cs typeface="Arial"/>
                <a:sym typeface="Arial"/>
              </a:rPr>
              <a:t>€</a:t>
            </a:r>
            <a:r>
              <a:rPr lang="nl-NL" sz="1800" dirty="0">
                <a:solidFill>
                  <a:schemeClr val="tx1"/>
                </a:solidFill>
                <a:latin typeface="Arial"/>
                <a:ea typeface="Arial"/>
                <a:cs typeface="Arial"/>
                <a:sym typeface="Arial"/>
              </a:rPr>
              <a:t> 54,00 </a:t>
            </a:r>
            <a:r>
              <a:rPr lang="nl-NL" sz="1200" dirty="0">
                <a:solidFill>
                  <a:srgbClr val="000000"/>
                </a:solidFill>
                <a:latin typeface="Arial"/>
                <a:ea typeface="Arial"/>
                <a:cs typeface="Arial"/>
                <a:sym typeface="Arial"/>
              </a:rPr>
              <a:t>(ex BTW) </a:t>
            </a:r>
            <a:r>
              <a:rPr lang="nl-NL" sz="1800" dirty="0">
                <a:solidFill>
                  <a:srgbClr val="000000"/>
                </a:solidFill>
                <a:latin typeface="Arial"/>
                <a:ea typeface="Arial"/>
                <a:cs typeface="Arial"/>
                <a:sym typeface="Arial"/>
              </a:rPr>
              <a:t>jaarlijkse bijdrage</a:t>
            </a:r>
          </a:p>
          <a:p>
            <a:pPr marL="3657600" lvl="0" indent="-342900" algn="l" rtl="0">
              <a:lnSpc>
                <a:spcPct val="100000"/>
              </a:lnSpc>
              <a:spcBef>
                <a:spcPts val="0"/>
              </a:spcBef>
              <a:spcAft>
                <a:spcPts val="0"/>
              </a:spcAft>
              <a:buClr>
                <a:srgbClr val="000000"/>
              </a:buClr>
              <a:buSzPts val="1800"/>
              <a:buFont typeface="Arial"/>
              <a:buChar char="❏"/>
            </a:pPr>
            <a:r>
              <a:rPr lang="nl-NL" sz="1800" dirty="0" smtClean="0">
                <a:solidFill>
                  <a:srgbClr val="000000"/>
                </a:solidFill>
                <a:latin typeface="Arial"/>
                <a:ea typeface="Arial"/>
                <a:cs typeface="Arial"/>
                <a:sym typeface="Arial"/>
              </a:rPr>
              <a:t>10</a:t>
            </a:r>
            <a:r>
              <a:rPr lang="nl-NL" sz="1800" dirty="0">
                <a:solidFill>
                  <a:srgbClr val="000000"/>
                </a:solidFill>
                <a:latin typeface="Arial"/>
                <a:ea typeface="Arial"/>
                <a:cs typeface="Arial"/>
                <a:sym typeface="Arial"/>
              </a:rPr>
              <a:t>% korting</a:t>
            </a:r>
          </a:p>
          <a:p>
            <a:pPr marL="3657600" lvl="0" indent="-342900" algn="l" rtl="0">
              <a:lnSpc>
                <a:spcPct val="100000"/>
              </a:lnSpc>
              <a:spcBef>
                <a:spcPts val="0"/>
              </a:spcBef>
              <a:spcAft>
                <a:spcPts val="0"/>
              </a:spcAft>
              <a:buClr>
                <a:srgbClr val="000000"/>
              </a:buClr>
              <a:buSzPts val="1800"/>
              <a:buFont typeface="Arial"/>
              <a:buChar char="❏"/>
            </a:pPr>
            <a:r>
              <a:rPr lang="nl-NL" sz="1800" dirty="0">
                <a:solidFill>
                  <a:srgbClr val="000000"/>
                </a:solidFill>
                <a:latin typeface="Arial"/>
                <a:ea typeface="Arial"/>
                <a:cs typeface="Arial"/>
                <a:sym typeface="Arial"/>
              </a:rPr>
              <a:t>Deel met anderen – genereer Cash Flow </a:t>
            </a:r>
            <a:endParaRPr lang="nl-NL" sz="18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3758230"/>
            <a:ext cx="3816424" cy="3073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Google Shape;492;p71"/>
          <p:cNvSpPr txBox="1">
            <a:spLocks/>
          </p:cNvSpPr>
          <p:nvPr/>
        </p:nvSpPr>
        <p:spPr>
          <a:xfrm>
            <a:off x="457200" y="274638"/>
            <a:ext cx="8229600" cy="994122"/>
          </a:xfrm>
          <a:prstGeom prst="rect">
            <a:avLst/>
          </a:prstGeom>
          <a:solidFill>
            <a:srgbClr val="38AFF6"/>
          </a:solidFill>
          <a:ln>
            <a:noFill/>
          </a:ln>
        </p:spPr>
        <p:txBody>
          <a:bodyPr spcFirstLastPara="1" vert="horz" wrap="square" lIns="91425" tIns="91425" rIns="91425" bIns="91425" rtlCol="0" anchor="t" anchorCtr="0">
            <a:noAutofit/>
          </a:bodyPr>
          <a:lstStyle>
            <a:lvl1pPr marR="0" lvl="0" algn="l" defTabSz="914400" rtl="0" eaLnBrk="1" latinLnBrk="0" hangingPunct="1">
              <a:spcBef>
                <a:spcPts val="0"/>
              </a:spcBef>
              <a:spcAft>
                <a:spcPts val="0"/>
              </a:spcAft>
              <a:buClr>
                <a:schemeClr val="dk2"/>
              </a:buClr>
              <a:buSzPts val="4200"/>
              <a:buFont typeface="Questrial"/>
              <a:buNone/>
              <a:defRPr sz="4200" b="0" i="0" u="none" strike="noStrike" kern="1200" cap="none">
                <a:solidFill>
                  <a:schemeClr val="dk2"/>
                </a:solidFill>
                <a:latin typeface="Questrial"/>
                <a:ea typeface="Questrial"/>
                <a:cs typeface="Questrial"/>
                <a:sym typeface="Quest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pPr algn="ctr"/>
            <a:r>
              <a:rPr lang="nl-NL" sz="4800" dirty="0" smtClean="0">
                <a:solidFill>
                  <a:schemeClr val="bg1"/>
                </a:solidFill>
              </a:rPr>
              <a:t>PRODUCTEN BESTELLEN</a:t>
            </a:r>
            <a:endParaRPr lang="nl-NL" sz="4800" b="1" dirty="0">
              <a:solidFill>
                <a:schemeClr val="bg1"/>
              </a:solidFill>
            </a:endParaRPr>
          </a:p>
        </p:txBody>
      </p:sp>
      <p:sp>
        <p:nvSpPr>
          <p:cNvPr id="7" name="TextBox 1"/>
          <p:cNvSpPr txBox="1">
            <a:spLocks noChangeArrowheads="1"/>
          </p:cNvSpPr>
          <p:nvPr/>
        </p:nvSpPr>
        <p:spPr bwMode="auto">
          <a:xfrm>
            <a:off x="2915816" y="1268760"/>
            <a:ext cx="2160241"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0"/>
              </a:spcBef>
              <a:spcAft>
                <a:spcPts val="1800"/>
              </a:spcAft>
            </a:pPr>
            <a:r>
              <a:rPr lang="nl-NL" altLang="en-US" sz="2800" i="1" dirty="0" smtClean="0">
                <a:solidFill>
                  <a:srgbClr val="E46C0A"/>
                </a:solidFill>
                <a:latin typeface="+mn-lt"/>
              </a:rPr>
              <a:t>VOORKEURS-KLANT</a:t>
            </a:r>
            <a:br>
              <a:rPr lang="nl-NL" altLang="en-US" sz="2800" i="1" dirty="0" smtClean="0">
                <a:solidFill>
                  <a:srgbClr val="E46C0A"/>
                </a:solidFill>
                <a:latin typeface="+mn-lt"/>
              </a:rPr>
            </a:br>
            <a:r>
              <a:rPr lang="nl-NL" altLang="en-US" sz="2800" dirty="0" smtClean="0">
                <a:latin typeface="+mn-lt"/>
              </a:rPr>
              <a:t> </a:t>
            </a:r>
            <a:br>
              <a:rPr lang="nl-NL" altLang="en-US" sz="2800" dirty="0" smtClean="0">
                <a:latin typeface="+mn-lt"/>
              </a:rPr>
            </a:br>
            <a:r>
              <a:rPr lang="nl-NL" altLang="en-US" dirty="0" smtClean="0">
                <a:latin typeface="+mn-lt"/>
              </a:rPr>
              <a:t>- jaarbijdrage</a:t>
            </a:r>
            <a:br>
              <a:rPr lang="nl-NL" altLang="en-US" dirty="0" smtClean="0">
                <a:latin typeface="+mn-lt"/>
              </a:rPr>
            </a:br>
            <a:r>
              <a:rPr lang="nl-NL" altLang="en-US" dirty="0" smtClean="0">
                <a:latin typeface="+mn-lt"/>
              </a:rPr>
              <a:t>  27 euro	</a:t>
            </a:r>
            <a:r>
              <a:rPr lang="nl-NL" altLang="en-US" dirty="0">
                <a:latin typeface="+mn-lt"/>
              </a:rPr>
              <a:t/>
            </a:r>
            <a:br>
              <a:rPr lang="nl-NL" altLang="en-US" dirty="0">
                <a:latin typeface="+mn-lt"/>
              </a:rPr>
            </a:br>
            <a:r>
              <a:rPr lang="nl-NL" altLang="en-US" dirty="0" smtClean="0">
                <a:latin typeface="+mn-lt"/>
              </a:rPr>
              <a:t>- 5% korting </a:t>
            </a:r>
            <a:br>
              <a:rPr lang="nl-NL" altLang="en-US" dirty="0" smtClean="0">
                <a:latin typeface="+mn-lt"/>
              </a:rPr>
            </a:br>
            <a:r>
              <a:rPr lang="nl-NL" altLang="en-US" dirty="0" smtClean="0">
                <a:latin typeface="+mn-lt"/>
              </a:rPr>
              <a:t>  op producten</a:t>
            </a:r>
            <a:br>
              <a:rPr lang="nl-NL" altLang="en-US" dirty="0" smtClean="0">
                <a:latin typeface="+mn-lt"/>
              </a:rPr>
            </a:br>
            <a:r>
              <a:rPr lang="nl-NL" altLang="en-US" dirty="0" smtClean="0">
                <a:latin typeface="+mn-lt"/>
              </a:rPr>
              <a:t>- 10% korting</a:t>
            </a:r>
            <a:br>
              <a:rPr lang="nl-NL" altLang="en-US" dirty="0" smtClean="0">
                <a:latin typeface="+mn-lt"/>
              </a:rPr>
            </a:br>
            <a:r>
              <a:rPr lang="nl-NL" altLang="en-US" dirty="0" smtClean="0">
                <a:latin typeface="+mn-lt"/>
              </a:rPr>
              <a:t>  op </a:t>
            </a:r>
            <a:r>
              <a:rPr lang="nl-NL" altLang="en-US" dirty="0" err="1" smtClean="0">
                <a:latin typeface="+mn-lt"/>
              </a:rPr>
              <a:t>Autoship</a:t>
            </a:r>
            <a:r>
              <a:rPr lang="nl-NL" altLang="en-US" dirty="0" smtClean="0">
                <a:latin typeface="+mn-lt"/>
              </a:rPr>
              <a:t>				</a:t>
            </a:r>
            <a:endParaRPr lang="nl-NL" altLang="en-US" sz="2800" dirty="0" smtClean="0">
              <a:latin typeface="+mn-lt"/>
            </a:endParaRPr>
          </a:p>
          <a:p>
            <a:pPr>
              <a:spcBef>
                <a:spcPct val="0"/>
              </a:spcBef>
              <a:spcAft>
                <a:spcPts val="1800"/>
              </a:spcAft>
            </a:pPr>
            <a:endParaRPr lang="nl-NL" altLang="en-US" sz="2800" dirty="0" smtClean="0">
              <a:latin typeface="+mn-lt"/>
            </a:endParaRPr>
          </a:p>
        </p:txBody>
      </p:sp>
      <p:sp>
        <p:nvSpPr>
          <p:cNvPr id="8" name="TextBox 1"/>
          <p:cNvSpPr txBox="1">
            <a:spLocks noChangeArrowheads="1"/>
          </p:cNvSpPr>
          <p:nvPr/>
        </p:nvSpPr>
        <p:spPr bwMode="auto">
          <a:xfrm>
            <a:off x="5364088" y="1268760"/>
            <a:ext cx="3168353" cy="58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0"/>
              </a:spcBef>
              <a:spcAft>
                <a:spcPts val="1800"/>
              </a:spcAft>
            </a:pPr>
            <a:r>
              <a:rPr lang="nl-NL" altLang="en-US" sz="2800" i="1" dirty="0" smtClean="0">
                <a:solidFill>
                  <a:srgbClr val="E46C0A"/>
                </a:solidFill>
                <a:latin typeface="+mn-lt"/>
              </a:rPr>
              <a:t>IBO (Independent</a:t>
            </a:r>
            <a:br>
              <a:rPr lang="nl-NL" altLang="en-US" sz="2800" i="1" dirty="0" smtClean="0">
                <a:solidFill>
                  <a:srgbClr val="E46C0A"/>
                </a:solidFill>
                <a:latin typeface="+mn-lt"/>
              </a:rPr>
            </a:br>
            <a:r>
              <a:rPr lang="nl-NL" altLang="en-US" sz="2800" i="1" dirty="0" smtClean="0">
                <a:solidFill>
                  <a:srgbClr val="E46C0A"/>
                </a:solidFill>
                <a:latin typeface="+mn-lt"/>
              </a:rPr>
              <a:t>Business </a:t>
            </a:r>
            <a:r>
              <a:rPr lang="nl-NL" altLang="en-US" sz="2800" i="1" dirty="0" err="1" smtClean="0">
                <a:solidFill>
                  <a:srgbClr val="E46C0A"/>
                </a:solidFill>
                <a:latin typeface="+mn-lt"/>
              </a:rPr>
              <a:t>Owner</a:t>
            </a:r>
            <a:r>
              <a:rPr lang="nl-NL" altLang="en-US" sz="2800" i="1" dirty="0" smtClean="0">
                <a:solidFill>
                  <a:srgbClr val="E46C0A"/>
                </a:solidFill>
                <a:latin typeface="+mn-lt"/>
              </a:rPr>
              <a:t>)</a:t>
            </a:r>
            <a:br>
              <a:rPr lang="nl-NL" altLang="en-US" sz="2800" i="1" dirty="0" smtClean="0">
                <a:solidFill>
                  <a:srgbClr val="E46C0A"/>
                </a:solidFill>
                <a:latin typeface="+mn-lt"/>
              </a:rPr>
            </a:br>
            <a:r>
              <a:rPr lang="nl-NL" altLang="en-US" sz="2800" dirty="0" smtClean="0">
                <a:latin typeface="+mn-lt"/>
              </a:rPr>
              <a:t> </a:t>
            </a:r>
            <a:br>
              <a:rPr lang="nl-NL" altLang="en-US" sz="2800" dirty="0" smtClean="0">
                <a:latin typeface="+mn-lt"/>
              </a:rPr>
            </a:br>
            <a:r>
              <a:rPr lang="nl-NL" altLang="en-US" dirty="0" smtClean="0">
                <a:latin typeface="+mn-lt"/>
              </a:rPr>
              <a:t>- jaarbijdrage</a:t>
            </a:r>
            <a:br>
              <a:rPr lang="nl-NL" altLang="en-US" dirty="0" smtClean="0">
                <a:latin typeface="+mn-lt"/>
              </a:rPr>
            </a:br>
            <a:r>
              <a:rPr lang="nl-NL" altLang="en-US" dirty="0" smtClean="0">
                <a:latin typeface="+mn-lt"/>
              </a:rPr>
              <a:t>  54 euro	</a:t>
            </a:r>
            <a:r>
              <a:rPr lang="nl-NL" altLang="en-US" dirty="0">
                <a:latin typeface="+mn-lt"/>
              </a:rPr>
              <a:t/>
            </a:r>
            <a:br>
              <a:rPr lang="nl-NL" altLang="en-US" dirty="0">
                <a:latin typeface="+mn-lt"/>
              </a:rPr>
            </a:br>
            <a:r>
              <a:rPr lang="nl-NL" altLang="en-US" dirty="0" smtClean="0">
                <a:latin typeface="+mn-lt"/>
              </a:rPr>
              <a:t>- 10% korting </a:t>
            </a:r>
            <a:br>
              <a:rPr lang="nl-NL" altLang="en-US" dirty="0" smtClean="0">
                <a:latin typeface="+mn-lt"/>
              </a:rPr>
            </a:br>
            <a:r>
              <a:rPr lang="nl-NL" altLang="en-US" dirty="0" smtClean="0">
                <a:latin typeface="+mn-lt"/>
              </a:rPr>
              <a:t>  op producten</a:t>
            </a:r>
            <a:br>
              <a:rPr lang="nl-NL" altLang="en-US" dirty="0" smtClean="0">
                <a:latin typeface="+mn-lt"/>
              </a:rPr>
            </a:br>
            <a:r>
              <a:rPr lang="nl-NL" altLang="en-US" dirty="0" smtClean="0">
                <a:latin typeface="+mn-lt"/>
              </a:rPr>
              <a:t>- productinvestering</a:t>
            </a:r>
            <a:br>
              <a:rPr lang="nl-NL" altLang="en-US" dirty="0" smtClean="0">
                <a:latin typeface="+mn-lt"/>
              </a:rPr>
            </a:br>
            <a:r>
              <a:rPr lang="nl-NL" altLang="en-US" dirty="0" smtClean="0">
                <a:latin typeface="+mn-lt"/>
              </a:rPr>
              <a:t>  108 euro</a:t>
            </a:r>
            <a:br>
              <a:rPr lang="nl-NL" altLang="en-US" dirty="0" smtClean="0">
                <a:latin typeface="+mn-lt"/>
              </a:rPr>
            </a:br>
            <a:r>
              <a:rPr lang="nl-NL" altLang="en-US" dirty="0" smtClean="0">
                <a:latin typeface="+mn-lt"/>
              </a:rPr>
              <a:t>- deel met anderen: </a:t>
            </a:r>
            <a:br>
              <a:rPr lang="nl-NL" altLang="en-US" dirty="0" smtClean="0">
                <a:latin typeface="+mn-lt"/>
              </a:rPr>
            </a:br>
            <a:r>
              <a:rPr lang="nl-NL" altLang="en-US" dirty="0" smtClean="0">
                <a:latin typeface="+mn-lt"/>
              </a:rPr>
              <a:t>  genereer cash flow</a:t>
            </a:r>
            <a:br>
              <a:rPr lang="nl-NL" altLang="en-US" dirty="0" smtClean="0">
                <a:latin typeface="+mn-lt"/>
              </a:rPr>
            </a:br>
            <a:r>
              <a:rPr lang="nl-NL" altLang="en-US" dirty="0" smtClean="0">
                <a:latin typeface="+mn-lt"/>
              </a:rPr>
              <a:t>				</a:t>
            </a:r>
            <a:endParaRPr lang="nl-NL" altLang="en-US" sz="2800" dirty="0" smtClean="0">
              <a:latin typeface="+mn-lt"/>
            </a:endParaRPr>
          </a:p>
          <a:p>
            <a:pPr>
              <a:spcBef>
                <a:spcPct val="0"/>
              </a:spcBef>
              <a:spcAft>
                <a:spcPts val="1800"/>
              </a:spcAft>
            </a:pPr>
            <a:endParaRPr lang="nl-NL" altLang="en-US" sz="2800" dirty="0" smtClean="0">
              <a:latin typeface="+mn-lt"/>
            </a:endParaRPr>
          </a:p>
        </p:txBody>
      </p:sp>
    </p:spTree>
    <p:extLst>
      <p:ext uri="{BB962C8B-B14F-4D97-AF65-F5344CB8AC3E}">
        <p14:creationId xmlns:p14="http://schemas.microsoft.com/office/powerpoint/2010/main" val="20896549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pic>
        <p:nvPicPr>
          <p:cNvPr id="720" name="Google Shape;720;p98"/>
          <p:cNvPicPr preferRelativeResize="0"/>
          <p:nvPr/>
        </p:nvPicPr>
        <p:blipFill rotWithShape="1">
          <a:blip r:embed="rId3">
            <a:alphaModFix/>
          </a:blip>
          <a:srcRect/>
          <a:stretch/>
        </p:blipFill>
        <p:spPr>
          <a:xfrm>
            <a:off x="4272148" y="2132856"/>
            <a:ext cx="4435239" cy="4509250"/>
          </a:xfrm>
          <a:prstGeom prst="rect">
            <a:avLst/>
          </a:prstGeom>
          <a:noFill/>
          <a:ln>
            <a:noFill/>
          </a:ln>
        </p:spPr>
      </p:pic>
      <p:sp>
        <p:nvSpPr>
          <p:cNvPr id="4" name="Google Shape;492;p71"/>
          <p:cNvSpPr txBox="1">
            <a:spLocks/>
          </p:cNvSpPr>
          <p:nvPr/>
        </p:nvSpPr>
        <p:spPr>
          <a:xfrm>
            <a:off x="457200" y="274638"/>
            <a:ext cx="8229600" cy="994122"/>
          </a:xfrm>
          <a:prstGeom prst="rect">
            <a:avLst/>
          </a:prstGeom>
          <a:solidFill>
            <a:srgbClr val="38AFF6"/>
          </a:solidFill>
          <a:ln>
            <a:noFill/>
          </a:ln>
        </p:spPr>
        <p:txBody>
          <a:bodyPr spcFirstLastPara="1" vert="horz" wrap="square" lIns="91425" tIns="91425" rIns="91425" bIns="91425" rtlCol="0" anchor="t" anchorCtr="0">
            <a:noAutofit/>
          </a:bodyPr>
          <a:lstStyle>
            <a:lvl1pPr marR="0" lvl="0" algn="l" defTabSz="914400" rtl="0" eaLnBrk="1" latinLnBrk="0" hangingPunct="1">
              <a:spcBef>
                <a:spcPts val="0"/>
              </a:spcBef>
              <a:spcAft>
                <a:spcPts val="0"/>
              </a:spcAft>
              <a:buClr>
                <a:schemeClr val="dk2"/>
              </a:buClr>
              <a:buSzPts val="4200"/>
              <a:buFont typeface="Questrial"/>
              <a:buNone/>
              <a:defRPr sz="4200" b="0" i="0" u="none" strike="noStrike" kern="1200" cap="none">
                <a:solidFill>
                  <a:schemeClr val="dk2"/>
                </a:solidFill>
                <a:latin typeface="Questrial"/>
                <a:ea typeface="Questrial"/>
                <a:cs typeface="Questrial"/>
                <a:sym typeface="Quest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pPr algn="ctr"/>
            <a:r>
              <a:rPr lang="nl-NL" sz="4800" dirty="0" smtClean="0">
                <a:solidFill>
                  <a:schemeClr val="bg1"/>
                </a:solidFill>
              </a:rPr>
              <a:t>IBO – Eigen bedrijf</a:t>
            </a:r>
            <a:endParaRPr lang="nl-NL" sz="4800" b="1" dirty="0">
              <a:solidFill>
                <a:schemeClr val="bg1"/>
              </a:solidFill>
            </a:endParaRPr>
          </a:p>
        </p:txBody>
      </p:sp>
      <p:sp>
        <p:nvSpPr>
          <p:cNvPr id="5" name="TextBox 1"/>
          <p:cNvSpPr txBox="1">
            <a:spLocks noChangeArrowheads="1"/>
          </p:cNvSpPr>
          <p:nvPr/>
        </p:nvSpPr>
        <p:spPr bwMode="auto">
          <a:xfrm>
            <a:off x="676961" y="1268760"/>
            <a:ext cx="7855479" cy="489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342900" indent="-342900">
              <a:spcBef>
                <a:spcPct val="0"/>
              </a:spcBef>
              <a:spcAft>
                <a:spcPts val="1800"/>
              </a:spcAft>
              <a:buFont typeface="Arial"/>
              <a:buChar char="•"/>
            </a:pPr>
            <a:r>
              <a:rPr lang="nl-NL" altLang="en-US" sz="2800" dirty="0" smtClean="0">
                <a:latin typeface="+mn-lt"/>
              </a:rPr>
              <a:t>Zelf al vijfentwintig jaar</a:t>
            </a:r>
          </a:p>
          <a:p>
            <a:pPr marL="342900" indent="-342900">
              <a:spcBef>
                <a:spcPct val="0"/>
              </a:spcBef>
              <a:spcAft>
                <a:spcPts val="1800"/>
              </a:spcAft>
              <a:buFont typeface="Arial"/>
              <a:buChar char="•"/>
            </a:pPr>
            <a:r>
              <a:rPr lang="nl-NL" altLang="en-US" sz="2800" dirty="0" smtClean="0">
                <a:latin typeface="+mn-lt"/>
              </a:rPr>
              <a:t>Delen producten</a:t>
            </a:r>
          </a:p>
          <a:p>
            <a:pPr marL="342900" indent="-342900">
              <a:spcBef>
                <a:spcPct val="0"/>
              </a:spcBef>
              <a:spcAft>
                <a:spcPts val="1800"/>
              </a:spcAft>
              <a:buFont typeface="Arial"/>
              <a:buChar char="•"/>
            </a:pPr>
            <a:r>
              <a:rPr lang="nl-NL" altLang="en-US" sz="2800" dirty="0">
                <a:latin typeface="+mn-lt"/>
              </a:rPr>
              <a:t>V</a:t>
            </a:r>
            <a:r>
              <a:rPr lang="nl-NL" altLang="en-US" sz="2800" dirty="0" smtClean="0">
                <a:latin typeface="+mn-lt"/>
              </a:rPr>
              <a:t>oordelen</a:t>
            </a:r>
          </a:p>
          <a:p>
            <a:pPr marL="342900" indent="-342900">
              <a:spcBef>
                <a:spcPct val="0"/>
              </a:spcBef>
              <a:spcAft>
                <a:spcPts val="1800"/>
              </a:spcAft>
              <a:buFont typeface="Arial"/>
              <a:buChar char="•"/>
            </a:pPr>
            <a:r>
              <a:rPr lang="nl-NL" altLang="en-US" sz="2800" dirty="0" smtClean="0">
                <a:latin typeface="+mn-lt"/>
              </a:rPr>
              <a:t>Extra cashflow</a:t>
            </a:r>
          </a:p>
          <a:p>
            <a:pPr marL="342900" indent="-342900">
              <a:spcBef>
                <a:spcPct val="0"/>
              </a:spcBef>
              <a:spcAft>
                <a:spcPts val="1800"/>
              </a:spcAft>
              <a:buFont typeface="Arial"/>
              <a:buChar char="•"/>
            </a:pPr>
            <a:r>
              <a:rPr lang="nl-NL" altLang="en-US" sz="2800" dirty="0" smtClean="0">
                <a:latin typeface="+mn-lt"/>
              </a:rPr>
              <a:t>Anderen helpen</a:t>
            </a:r>
            <a:br>
              <a:rPr lang="nl-NL" altLang="en-US" sz="2800" dirty="0" smtClean="0">
                <a:latin typeface="+mn-lt"/>
              </a:rPr>
            </a:br>
            <a:r>
              <a:rPr lang="nl-NL" altLang="en-US" sz="2800" dirty="0" smtClean="0">
                <a:latin typeface="+mn-lt"/>
              </a:rPr>
              <a:t>gezonder te leven, </a:t>
            </a:r>
            <a:br>
              <a:rPr lang="nl-NL" altLang="en-US" sz="2800" dirty="0" smtClean="0">
                <a:latin typeface="+mn-lt"/>
              </a:rPr>
            </a:br>
            <a:r>
              <a:rPr lang="nl-NL" altLang="en-US" sz="2800" dirty="0" smtClean="0">
                <a:latin typeface="+mn-lt"/>
              </a:rPr>
              <a:t>meer vitaliteit te </a:t>
            </a:r>
            <a:br>
              <a:rPr lang="nl-NL" altLang="en-US" sz="2800" dirty="0" smtClean="0">
                <a:latin typeface="+mn-lt"/>
              </a:rPr>
            </a:br>
            <a:r>
              <a:rPr lang="nl-NL" altLang="en-US" sz="2800" dirty="0" smtClean="0">
                <a:latin typeface="+mn-lt"/>
              </a:rPr>
              <a:t>ervaren en beter </a:t>
            </a:r>
            <a:br>
              <a:rPr lang="nl-NL" altLang="en-US" sz="2800" dirty="0" smtClean="0">
                <a:latin typeface="+mn-lt"/>
              </a:rPr>
            </a:br>
            <a:r>
              <a:rPr lang="nl-NL" altLang="en-US" sz="2800" dirty="0" smtClean="0">
                <a:latin typeface="+mn-lt"/>
              </a:rPr>
              <a:t>in je lijf te zitten.</a:t>
            </a:r>
          </a:p>
        </p:txBody>
      </p:sp>
    </p:spTree>
    <p:extLst>
      <p:ext uri="{BB962C8B-B14F-4D97-AF65-F5344CB8AC3E}">
        <p14:creationId xmlns:p14="http://schemas.microsoft.com/office/powerpoint/2010/main" val="908734097"/>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676961" y="1268760"/>
            <a:ext cx="7855479"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0"/>
              </a:spcBef>
              <a:spcAft>
                <a:spcPts val="1800"/>
              </a:spcAft>
            </a:pPr>
            <a:r>
              <a:rPr lang="nl-NL" altLang="en-US" sz="2800" dirty="0" smtClean="0">
                <a:latin typeface="+mn-lt"/>
              </a:rPr>
              <a:t>REGENERATIEPAKKETTEN: </a:t>
            </a:r>
            <a:r>
              <a:rPr lang="nl-NL" altLang="en-US" sz="2800" i="1" dirty="0">
                <a:solidFill>
                  <a:schemeClr val="accent6">
                    <a:lumMod val="75000"/>
                  </a:schemeClr>
                </a:solidFill>
                <a:latin typeface="+mn-lt"/>
              </a:rPr>
              <a:t/>
            </a:r>
            <a:br>
              <a:rPr lang="nl-NL" altLang="en-US" sz="2800" i="1" dirty="0">
                <a:solidFill>
                  <a:schemeClr val="accent6">
                    <a:lumMod val="75000"/>
                  </a:schemeClr>
                </a:solidFill>
                <a:latin typeface="+mn-lt"/>
              </a:rPr>
            </a:br>
            <a:endParaRPr lang="nl-NL" altLang="en-US" sz="2800" i="1" dirty="0" smtClean="0">
              <a:solidFill>
                <a:schemeClr val="accent6">
                  <a:lumMod val="75000"/>
                </a:schemeClr>
              </a:solidFill>
              <a:latin typeface="+mn-lt"/>
            </a:endParaRPr>
          </a:p>
          <a:p>
            <a:pPr>
              <a:spcBef>
                <a:spcPct val="0"/>
              </a:spcBef>
              <a:spcAft>
                <a:spcPts val="1800"/>
              </a:spcAft>
            </a:pPr>
            <a:r>
              <a:rPr lang="nl-NL" altLang="en-US" sz="2800" i="1" dirty="0" smtClean="0">
                <a:solidFill>
                  <a:schemeClr val="accent6">
                    <a:lumMod val="75000"/>
                  </a:schemeClr>
                </a:solidFill>
                <a:latin typeface="+mn-lt"/>
              </a:rPr>
              <a:t>10-daags pakket</a:t>
            </a:r>
            <a:br>
              <a:rPr lang="nl-NL" altLang="en-US" sz="2800" i="1" dirty="0" smtClean="0">
                <a:solidFill>
                  <a:schemeClr val="accent6">
                    <a:lumMod val="75000"/>
                  </a:schemeClr>
                </a:solidFill>
                <a:latin typeface="+mn-lt"/>
              </a:rPr>
            </a:br>
            <a:endParaRPr lang="nl-NL" altLang="en-US" sz="2800" i="1" dirty="0" smtClean="0">
              <a:solidFill>
                <a:schemeClr val="accent6">
                  <a:lumMod val="75000"/>
                </a:schemeClr>
              </a:solidFill>
              <a:latin typeface="+mn-lt"/>
            </a:endParaRPr>
          </a:p>
          <a:p>
            <a:pPr>
              <a:spcBef>
                <a:spcPct val="0"/>
              </a:spcBef>
              <a:spcAft>
                <a:spcPts val="1800"/>
              </a:spcAft>
            </a:pPr>
            <a:r>
              <a:rPr lang="nl-NL" altLang="en-US" sz="2800" i="1" dirty="0" smtClean="0">
                <a:solidFill>
                  <a:schemeClr val="accent6">
                    <a:lumMod val="75000"/>
                  </a:schemeClr>
                </a:solidFill>
                <a:latin typeface="+mn-lt"/>
              </a:rPr>
              <a:t>Maandpakket</a:t>
            </a:r>
          </a:p>
          <a:p>
            <a:pPr marL="457200" indent="-457200">
              <a:spcBef>
                <a:spcPct val="0"/>
              </a:spcBef>
              <a:spcAft>
                <a:spcPts val="1800"/>
              </a:spcAft>
              <a:buFont typeface="Arial"/>
              <a:buChar char="•"/>
            </a:pPr>
            <a:r>
              <a:rPr lang="nl-NL" altLang="en-US" sz="2800" dirty="0" smtClean="0">
                <a:latin typeface="+mn-lt"/>
              </a:rPr>
              <a:t>Prijzen: zie formulieren</a:t>
            </a:r>
          </a:p>
          <a:p>
            <a:pPr marL="457200" indent="-457200">
              <a:spcBef>
                <a:spcPct val="0"/>
              </a:spcBef>
              <a:spcAft>
                <a:spcPts val="1800"/>
              </a:spcAft>
              <a:buFont typeface="Arial"/>
              <a:buChar char="•"/>
            </a:pPr>
            <a:r>
              <a:rPr lang="nl-NL" altLang="en-US" sz="2800" dirty="0" smtClean="0">
                <a:latin typeface="+mn-lt"/>
              </a:rPr>
              <a:t>Bij maandpakket: gratis coaching</a:t>
            </a:r>
          </a:p>
          <a:p>
            <a:pPr marL="457200" indent="-457200">
              <a:spcBef>
                <a:spcPct val="0"/>
              </a:spcBef>
              <a:spcAft>
                <a:spcPts val="1800"/>
              </a:spcAft>
              <a:buFont typeface="Arial"/>
              <a:buChar char="•"/>
            </a:pPr>
            <a:r>
              <a:rPr lang="nl-NL" altLang="en-US" sz="2800" dirty="0" smtClean="0">
                <a:latin typeface="+mn-lt"/>
              </a:rPr>
              <a:t>Vragen? Meer informatie? Stel ze gerust!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916832"/>
            <a:ext cx="3960440" cy="247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Google Shape;492;p71"/>
          <p:cNvSpPr txBox="1">
            <a:spLocks/>
          </p:cNvSpPr>
          <p:nvPr/>
        </p:nvSpPr>
        <p:spPr>
          <a:xfrm>
            <a:off x="457200" y="274638"/>
            <a:ext cx="8229600" cy="994122"/>
          </a:xfrm>
          <a:prstGeom prst="rect">
            <a:avLst/>
          </a:prstGeom>
          <a:solidFill>
            <a:srgbClr val="38AFF6"/>
          </a:solidFill>
          <a:ln>
            <a:noFill/>
          </a:ln>
        </p:spPr>
        <p:txBody>
          <a:bodyPr spcFirstLastPara="1" vert="horz" wrap="square" lIns="91425" tIns="91425" rIns="91425" bIns="91425" rtlCol="0" anchor="t" anchorCtr="0">
            <a:noAutofit/>
          </a:bodyPr>
          <a:lstStyle>
            <a:lvl1pPr marR="0" lvl="0" algn="l" defTabSz="914400" rtl="0" eaLnBrk="1" latinLnBrk="0" hangingPunct="1">
              <a:spcBef>
                <a:spcPts val="0"/>
              </a:spcBef>
              <a:spcAft>
                <a:spcPts val="0"/>
              </a:spcAft>
              <a:buClr>
                <a:schemeClr val="dk2"/>
              </a:buClr>
              <a:buSzPts val="4200"/>
              <a:buFont typeface="Questrial"/>
              <a:buNone/>
              <a:defRPr sz="4200" b="0" i="0" u="none" strike="noStrike" kern="1200" cap="none">
                <a:solidFill>
                  <a:schemeClr val="dk2"/>
                </a:solidFill>
                <a:latin typeface="Questrial"/>
                <a:ea typeface="Questrial"/>
                <a:cs typeface="Questrial"/>
                <a:sym typeface="Quest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pPr algn="ctr"/>
            <a:r>
              <a:rPr lang="nl-NL" sz="4800" dirty="0" smtClean="0">
                <a:solidFill>
                  <a:schemeClr val="bg1"/>
                </a:solidFill>
              </a:rPr>
              <a:t>MEEGENOMEN</a:t>
            </a:r>
            <a:endParaRPr lang="nl-NL" sz="4800" b="1" dirty="0">
              <a:solidFill>
                <a:schemeClr val="bg1"/>
              </a:solidFill>
            </a:endParaRPr>
          </a:p>
        </p:txBody>
      </p:sp>
    </p:spTree>
    <p:extLst>
      <p:ext uri="{BB962C8B-B14F-4D97-AF65-F5344CB8AC3E}">
        <p14:creationId xmlns:p14="http://schemas.microsoft.com/office/powerpoint/2010/main" val="4264633290"/>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1026" name="Picture 2" descr="https://lh5.googleusercontent.com/cFgIwovwWPhfkZR2ykYr5HNBSNdTyAcRWx4AUrVCOkaXgsDWbHhIKaZuSDPxP3cRinh88A7fzc-J790T_KGEf_DDWYORTO7VaA2Bu_BFJZQvx5LRaRS9vZ-SHdfCYk2w_0AD">
            <a:extLst>
              <a:ext uri="{FF2B5EF4-FFF2-40B4-BE49-F238E27FC236}">
                <a16:creationId xmlns="" xmlns:a16="http://schemas.microsoft.com/office/drawing/2014/main" id="{03F68CE0-7A1D-4F2C-A8A8-7CE9C9C9E89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882"/>
          <a:stretch/>
        </p:blipFill>
        <p:spPr bwMode="auto">
          <a:xfrm>
            <a:off x="1775012" y="2191632"/>
            <a:ext cx="5994210" cy="18134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8191" y="4725144"/>
            <a:ext cx="5314950" cy="1152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Google Shape;492;p71"/>
          <p:cNvSpPr txBox="1">
            <a:spLocks noGrp="1"/>
          </p:cNvSpPr>
          <p:nvPr>
            <p:ph type="title"/>
          </p:nvPr>
        </p:nvSpPr>
        <p:spPr>
          <a:xfrm>
            <a:off x="457200" y="274638"/>
            <a:ext cx="8229600" cy="994122"/>
          </a:xfrm>
          <a:prstGeom prst="rect">
            <a:avLst/>
          </a:prstGeom>
          <a:solidFill>
            <a:srgbClr val="38AFF6"/>
          </a:solidFill>
          <a:ln>
            <a:noFill/>
          </a:ln>
        </p:spPr>
        <p:txBody>
          <a:bodyPr spcFirstLastPara="1" wrap="square" lIns="91425" tIns="91425" rIns="91425" bIns="91425" anchor="t" anchorCtr="0">
            <a:noAutofit/>
          </a:bodyPr>
          <a:lstStyle/>
          <a:p>
            <a:pPr algn="ctr"/>
            <a:r>
              <a:rPr lang="nl-NL" altLang="en-US" sz="4800" b="1" dirty="0" smtClean="0">
                <a:latin typeface="+mn-lt"/>
              </a:rPr>
              <a:t>   </a:t>
            </a:r>
            <a:r>
              <a:rPr lang="nl-NL" sz="4800" dirty="0">
                <a:solidFill>
                  <a:schemeClr val="bg1"/>
                </a:solidFill>
              </a:rPr>
              <a:t>GEZOND NAAR 100</a:t>
            </a:r>
            <a:endParaRPr lang="nl-NL" sz="4800" b="1" dirty="0">
              <a:solidFill>
                <a:schemeClr val="bg1"/>
              </a:solidFill>
            </a:endParaRPr>
          </a:p>
        </p:txBody>
      </p:sp>
    </p:spTree>
    <p:extLst>
      <p:ext uri="{BB962C8B-B14F-4D97-AF65-F5344CB8AC3E}">
        <p14:creationId xmlns:p14="http://schemas.microsoft.com/office/powerpoint/2010/main" val="347135431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787910"/>
            <a:ext cx="2517055" cy="1598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type="tbl" idx="1"/>
          </p:nvPr>
        </p:nvPicPr>
        <p:blipFill>
          <a:blip r:embed="rId3">
            <a:extLst>
              <a:ext uri="{28A0092B-C50C-407E-A947-70E740481C1C}">
                <a14:useLocalDpi xmlns:a14="http://schemas.microsoft.com/office/drawing/2010/main" val="0"/>
              </a:ext>
            </a:extLst>
          </a:blip>
          <a:srcRect/>
          <a:stretch>
            <a:fillRect/>
          </a:stretch>
        </p:blipFill>
        <p:spPr bwMode="auto">
          <a:xfrm>
            <a:off x="1835696" y="1255606"/>
            <a:ext cx="5688632" cy="6349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Google Shape;492;p71"/>
          <p:cNvSpPr txBox="1">
            <a:spLocks noGrp="1"/>
          </p:cNvSpPr>
          <p:nvPr>
            <p:ph type="title"/>
          </p:nvPr>
        </p:nvSpPr>
        <p:spPr>
          <a:xfrm>
            <a:off x="457200" y="274638"/>
            <a:ext cx="8229600" cy="994122"/>
          </a:xfrm>
          <a:prstGeom prst="rect">
            <a:avLst/>
          </a:prstGeom>
          <a:solidFill>
            <a:srgbClr val="38AFF6"/>
          </a:solidFill>
          <a:ln>
            <a:no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800" dirty="0" smtClean="0">
                <a:solidFill>
                  <a:schemeClr val="bg1"/>
                </a:solidFill>
              </a:rPr>
              <a:t>MIJN ERVARING</a:t>
            </a:r>
            <a:endParaRPr lang="nl-NL" sz="4800" b="1" dirty="0">
              <a:solidFill>
                <a:schemeClr val="bg1"/>
              </a:solidFill>
            </a:endParaRPr>
          </a:p>
        </p:txBody>
      </p:sp>
    </p:spTree>
    <p:extLst>
      <p:ext uri="{BB962C8B-B14F-4D97-AF65-F5344CB8AC3E}">
        <p14:creationId xmlns:p14="http://schemas.microsoft.com/office/powerpoint/2010/main" val="300906638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48299" y="1516641"/>
            <a:ext cx="138582" cy="346259"/>
          </a:xfrm>
          <a:prstGeom prst="rect">
            <a:avLst/>
          </a:prstGeom>
          <a:noFill/>
        </p:spPr>
        <p:txBody>
          <a:bodyPr wrap="none" lIns="68589" tIns="34295" rIns="68589" bIns="34295" rtlCol="0">
            <a:spAutoFit/>
          </a:bodyPr>
          <a:lstStyle/>
          <a:p>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39575" y="109564"/>
            <a:ext cx="1226663"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79791" y="279123"/>
            <a:ext cx="6427455" cy="438592"/>
          </a:xfrm>
          <a:prstGeom prst="rect">
            <a:avLst/>
          </a:prstGeom>
          <a:noFill/>
        </p:spPr>
        <p:txBody>
          <a:bodyPr wrap="square" lIns="68589" tIns="34295" rIns="68589" bIns="34295" rtlCol="0">
            <a:spAutoFit/>
          </a:bodyPr>
          <a:lstStyle/>
          <a:p>
            <a:r>
              <a:rPr lang="en-US" sz="2400" b="1" dirty="0">
                <a:solidFill>
                  <a:srgbClr val="FFFFFF"/>
                </a:solidFill>
                <a:latin typeface="Arial"/>
                <a:ea typeface="华文黑体"/>
                <a:cs typeface="Arial"/>
              </a:rPr>
              <a:t>Sunrider</a:t>
            </a:r>
            <a:r>
              <a:rPr lang="en-US" sz="2400" b="1" baseline="30000" dirty="0">
                <a:solidFill>
                  <a:srgbClr val="FFFFFF"/>
                </a:solidFill>
                <a:latin typeface="Arial"/>
                <a:ea typeface="华文黑体"/>
                <a:cs typeface="Arial"/>
              </a:rPr>
              <a:t>®</a:t>
            </a:r>
            <a:r>
              <a:rPr lang="en-US" sz="2400" b="1" dirty="0">
                <a:solidFill>
                  <a:srgbClr val="FFFFFF"/>
                </a:solidFill>
                <a:latin typeface="Arial"/>
                <a:ea typeface="华文黑体"/>
                <a:cs typeface="Arial"/>
              </a:rPr>
              <a:t> Producten</a:t>
            </a:r>
            <a:endParaRPr lang="en-US" sz="2400" b="1" baseline="30000" dirty="0">
              <a:solidFill>
                <a:srgbClr val="FFFFFF"/>
              </a:solidFill>
              <a:latin typeface="Arial"/>
              <a:ea typeface="华文黑体"/>
              <a:cs typeface="Arial"/>
            </a:endParaRPr>
          </a:p>
        </p:txBody>
      </p:sp>
      <p:sp>
        <p:nvSpPr>
          <p:cNvPr id="2" name="Slide Number Placeholder 1"/>
          <p:cNvSpPr>
            <a:spLocks noGrp="1"/>
          </p:cNvSpPr>
          <p:nvPr>
            <p:ph type="sldNum" sz="quarter" idx="12"/>
          </p:nvPr>
        </p:nvSpPr>
        <p:spPr/>
        <p:txBody>
          <a:bodyPr/>
          <a:lstStyle/>
          <a:p>
            <a:fld id="{7F5CE407-6216-4202-80E4-A30DC2F709B2}" type="slidenum">
              <a:rPr lang="en-US" smtClean="0"/>
              <a:t>5</a:t>
            </a:fld>
            <a:endParaRPr lang="en-US" dirty="0"/>
          </a:p>
        </p:txBody>
      </p:sp>
      <p:pic>
        <p:nvPicPr>
          <p:cNvPr id="921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1844824"/>
            <a:ext cx="9144000" cy="392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Google Shape;492;p71"/>
          <p:cNvSpPr txBox="1">
            <a:spLocks noGrp="1"/>
          </p:cNvSpPr>
          <p:nvPr>
            <p:ph type="title"/>
          </p:nvPr>
        </p:nvSpPr>
        <p:spPr>
          <a:xfrm>
            <a:off x="457200" y="274638"/>
            <a:ext cx="8229600" cy="994122"/>
          </a:xfrm>
          <a:prstGeom prst="rect">
            <a:avLst/>
          </a:prstGeom>
          <a:solidFill>
            <a:srgbClr val="38AFF6"/>
          </a:solidFill>
          <a:ln>
            <a:no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err="1" smtClean="0">
                <a:solidFill>
                  <a:schemeClr val="bg1"/>
                </a:solidFill>
              </a:rPr>
              <a:t>www.productsforlifechange.com</a:t>
            </a:r>
            <a:endParaRPr lang="nl-NL" b="1" dirty="0">
              <a:solidFill>
                <a:schemeClr val="bg1"/>
              </a:solidFill>
            </a:endParaRPr>
          </a:p>
        </p:txBody>
      </p:sp>
    </p:spTree>
    <p:extLst>
      <p:ext uri="{BB962C8B-B14F-4D97-AF65-F5344CB8AC3E}">
        <p14:creationId xmlns:p14="http://schemas.microsoft.com/office/powerpoint/2010/main" val="158746393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1944216" cy="1979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3" y="3861048"/>
            <a:ext cx="2304256"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1556792"/>
            <a:ext cx="2592288" cy="197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Google Shape;492;p71"/>
          <p:cNvSpPr txBox="1">
            <a:spLocks noGrp="1"/>
          </p:cNvSpPr>
          <p:nvPr>
            <p:ph type="title"/>
          </p:nvPr>
        </p:nvSpPr>
        <p:spPr>
          <a:xfrm>
            <a:off x="457200" y="274638"/>
            <a:ext cx="8229600" cy="994122"/>
          </a:xfrm>
          <a:prstGeom prst="rect">
            <a:avLst/>
          </a:prstGeom>
          <a:solidFill>
            <a:srgbClr val="38AFF6"/>
          </a:solidFill>
          <a:ln>
            <a:no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800" dirty="0" smtClean="0">
                <a:solidFill>
                  <a:schemeClr val="bg1"/>
                </a:solidFill>
              </a:rPr>
              <a:t>CHRONISCH ZIEK: 50%</a:t>
            </a:r>
            <a:endParaRPr lang="nl-NL" sz="4800" b="1" dirty="0">
              <a:solidFill>
                <a:schemeClr val="bg1"/>
              </a:solidFill>
            </a:endParaRPr>
          </a:p>
        </p:txBody>
      </p:sp>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3204" y="1556792"/>
            <a:ext cx="3182548"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938" y="3298448"/>
            <a:ext cx="18288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1" y="3858426"/>
            <a:ext cx="2170856" cy="187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8871" y="5814836"/>
            <a:ext cx="19335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6016" y="3861048"/>
            <a:ext cx="1668576" cy="218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Marga\Desktop\Naamloo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110" y="3818767"/>
            <a:ext cx="1905000"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14783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48299" y="1516641"/>
            <a:ext cx="138582" cy="346259"/>
          </a:xfrm>
          <a:prstGeom prst="rect">
            <a:avLst/>
          </a:prstGeom>
          <a:noFill/>
        </p:spPr>
        <p:txBody>
          <a:bodyPr wrap="none" lIns="68589" tIns="34295" rIns="68589" bIns="34295" rtlCol="0">
            <a:spAutoFit/>
          </a:bodyPr>
          <a:lstStyle/>
          <a:p>
            <a:endParaRPr lang="en-US" dirty="0"/>
          </a:p>
        </p:txBody>
      </p:sp>
      <p:sp>
        <p:nvSpPr>
          <p:cNvPr id="2" name="Slide Number Placeholder 1"/>
          <p:cNvSpPr>
            <a:spLocks noGrp="1"/>
          </p:cNvSpPr>
          <p:nvPr>
            <p:ph type="sldNum" sz="quarter" idx="12"/>
          </p:nvPr>
        </p:nvSpPr>
        <p:spPr/>
        <p:txBody>
          <a:bodyPr/>
          <a:lstStyle/>
          <a:p>
            <a:fld id="{7F5CE407-6216-4202-80E4-A30DC2F709B2}" type="slidenum">
              <a:rPr lang="en-US" smtClean="0"/>
              <a:t>7</a:t>
            </a:fld>
            <a:endParaRPr lang="en-US" dirty="0"/>
          </a:p>
        </p:txBody>
      </p:sp>
      <p:sp>
        <p:nvSpPr>
          <p:cNvPr id="11" name="TextBox 11"/>
          <p:cNvSpPr txBox="1"/>
          <p:nvPr/>
        </p:nvSpPr>
        <p:spPr>
          <a:xfrm>
            <a:off x="443785" y="260648"/>
            <a:ext cx="6427455" cy="807924"/>
          </a:xfrm>
          <a:prstGeom prst="rect">
            <a:avLst/>
          </a:prstGeom>
          <a:noFill/>
        </p:spPr>
        <p:txBody>
          <a:bodyPr wrap="square" lIns="68589" tIns="34295" rIns="68589" bIns="34295" rtlCol="0">
            <a:spAutoFit/>
          </a:bodyPr>
          <a:lstStyle/>
          <a:p>
            <a:r>
              <a:rPr lang="nl-NL" sz="2400" b="1" dirty="0">
                <a:solidFill>
                  <a:srgbClr val="FFFFFF"/>
                </a:solidFill>
                <a:latin typeface="Arial"/>
                <a:ea typeface="华文黑体"/>
                <a:cs typeface="Arial"/>
              </a:rPr>
              <a:t>Minder vitaminen, sporenelementen en mineralen in groente en fruit!</a:t>
            </a:r>
            <a:endParaRPr lang="nl-NL" sz="2400" b="1" baseline="30000" dirty="0">
              <a:solidFill>
                <a:srgbClr val="FFFFFF"/>
              </a:solidFill>
              <a:latin typeface="Arial"/>
              <a:ea typeface="华文黑体"/>
              <a:cs typeface="Arial"/>
            </a:endParaRPr>
          </a:p>
        </p:txBody>
      </p:sp>
      <p:sp>
        <p:nvSpPr>
          <p:cNvPr id="4" name="Rechthoek 3"/>
          <p:cNvSpPr/>
          <p:nvPr/>
        </p:nvSpPr>
        <p:spPr>
          <a:xfrm>
            <a:off x="1" y="1228400"/>
            <a:ext cx="9143999" cy="615553"/>
          </a:xfrm>
          <a:prstGeom prst="rect">
            <a:avLst/>
          </a:prstGeom>
        </p:spPr>
        <p:txBody>
          <a:bodyPr wrap="square">
            <a:spAutoFit/>
          </a:bodyPr>
          <a:lstStyle/>
          <a:p>
            <a:pPr algn="ctr"/>
            <a:r>
              <a:rPr lang="nl-NL" sz="1100" b="1" dirty="0">
                <a:solidFill>
                  <a:srgbClr val="003300"/>
                </a:solidFill>
              </a:rPr>
              <a:t>Een vergelijking tussen een in 1985 en in 1996 ingesteld onderzoek in een onafhankelijk levensmiddelenlaboratorium in Karlsruhe naar de gemiddelde waarden in groente en fruit. (gepubliceerd in de Bielerfelder Tageszeitung “Westfälische Nachrichten”)</a:t>
            </a:r>
            <a:r>
              <a:rPr lang="nl-NL" sz="1050" b="1" dirty="0">
                <a:solidFill>
                  <a:srgbClr val="003300"/>
                </a:solidFill>
              </a:rPr>
              <a:t/>
            </a:r>
            <a:br>
              <a:rPr lang="nl-NL" sz="1050" b="1" dirty="0">
                <a:solidFill>
                  <a:srgbClr val="003300"/>
                </a:solidFill>
              </a:rPr>
            </a:br>
            <a:r>
              <a:rPr lang="nl-NL" sz="1200" dirty="0">
                <a:solidFill>
                  <a:srgbClr val="003300"/>
                </a:solidFill>
              </a:rPr>
              <a:t>Oorzaak: Uitgeputte grond, luchtvervuiling, te snelle groei, langdurig opslag, transport enz.</a:t>
            </a:r>
            <a:endParaRPr lang="nl-NL" sz="1100" dirty="0"/>
          </a:p>
        </p:txBody>
      </p:sp>
      <p:graphicFrame>
        <p:nvGraphicFramePr>
          <p:cNvPr id="5" name="Object 4"/>
          <p:cNvGraphicFramePr>
            <a:graphicFrameLocks noChangeAspect="1"/>
          </p:cNvGraphicFramePr>
          <p:nvPr>
            <p:extLst>
              <p:ext uri="{D42A27DB-BD31-4B8C-83A1-F6EECF244321}">
                <p14:modId xmlns:p14="http://schemas.microsoft.com/office/powerpoint/2010/main" val="436918288"/>
              </p:ext>
            </p:extLst>
          </p:nvPr>
        </p:nvGraphicFramePr>
        <p:xfrm>
          <a:off x="1835696" y="1862900"/>
          <a:ext cx="5233988" cy="4366684"/>
        </p:xfrm>
        <a:graphic>
          <a:graphicData uri="http://schemas.openxmlformats.org/presentationml/2006/ole">
            <mc:AlternateContent xmlns:mc="http://schemas.openxmlformats.org/markup-compatibility/2006">
              <mc:Choice xmlns:v="urn:schemas-microsoft-com:vml" Requires="v">
                <p:oleObj spid="_x0000_s1050" name="Worksheet" r:id="rId3" imgW="7429566" imgH="4648142" progId="Excel.Sheet.8">
                  <p:embed/>
                </p:oleObj>
              </mc:Choice>
              <mc:Fallback>
                <p:oleObj name="Worksheet" r:id="rId3" imgW="7429566" imgH="464814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862900"/>
                        <a:ext cx="5233988" cy="436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0"/>
          <p:cNvSpPr>
            <a:spLocks noChangeArrowheads="1"/>
          </p:cNvSpPr>
          <p:nvPr/>
        </p:nvSpPr>
        <p:spPr bwMode="auto">
          <a:xfrm>
            <a:off x="1515400" y="6542100"/>
            <a:ext cx="6124175" cy="215444"/>
          </a:xfrm>
          <a:prstGeom prst="rect">
            <a:avLst/>
          </a:prstGeom>
          <a:noFill/>
          <a:ln w="9525">
            <a:noFill/>
            <a:miter lim="800000"/>
            <a:headEnd/>
            <a:tailEnd/>
          </a:ln>
        </p:spPr>
        <p:txBody>
          <a:bodyPr wrap="square">
            <a:spAutoFit/>
          </a:bodyPr>
          <a:lstStyle/>
          <a:p>
            <a:pPr>
              <a:spcBef>
                <a:spcPct val="50000"/>
              </a:spcBef>
            </a:pPr>
            <a:r>
              <a:rPr lang="nl-NL" sz="800" b="0" dirty="0"/>
              <a:t>Bron: 1985 Farmaceutische bedrijf Geigy (Zwitserland). 1996 Levensmiddelen Laboratorium Karsruhe / Santorium Obertal en 2002</a:t>
            </a:r>
          </a:p>
        </p:txBody>
      </p:sp>
      <p:sp>
        <p:nvSpPr>
          <p:cNvPr id="9" name="Google Shape;492;p71"/>
          <p:cNvSpPr txBox="1">
            <a:spLocks noGrp="1"/>
          </p:cNvSpPr>
          <p:nvPr>
            <p:ph type="title"/>
          </p:nvPr>
        </p:nvSpPr>
        <p:spPr>
          <a:xfrm>
            <a:off x="457200" y="188640"/>
            <a:ext cx="8229600" cy="879932"/>
          </a:xfrm>
          <a:prstGeom prst="rect">
            <a:avLst/>
          </a:prstGeom>
          <a:solidFill>
            <a:srgbClr val="38AFF6"/>
          </a:solidFill>
          <a:ln>
            <a:no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800" dirty="0" smtClean="0">
                <a:solidFill>
                  <a:schemeClr val="bg1"/>
                </a:solidFill>
              </a:rPr>
              <a:t>VOEDSELKWALITEIT</a:t>
            </a:r>
            <a:r>
              <a:rPr lang="is-IS" sz="4800" dirty="0" smtClean="0">
                <a:solidFill>
                  <a:schemeClr val="bg1"/>
                </a:solidFill>
              </a:rPr>
              <a:t>…</a:t>
            </a:r>
            <a:endParaRPr lang="nl-NL" sz="4800" b="1" dirty="0">
              <a:solidFill>
                <a:schemeClr val="bg1"/>
              </a:solidFill>
            </a:endParaRPr>
          </a:p>
        </p:txBody>
      </p:sp>
    </p:spTree>
    <p:extLst>
      <p:ext uri="{BB962C8B-B14F-4D97-AF65-F5344CB8AC3E}">
        <p14:creationId xmlns:p14="http://schemas.microsoft.com/office/powerpoint/2010/main" val="256095704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4" descr="C:\Users\Marga\AppData\Local\Microsoft\Windows\Temporary Internet Files\Content.IE5\J13FOFZI\aspartame1[1].jpg"/>
          <p:cNvPicPr>
            <a:picLocks noChangeAspect="1" noChangeArrowheads="1"/>
          </p:cNvPicPr>
          <p:nvPr/>
        </p:nvPicPr>
        <p:blipFill rotWithShape="1">
          <a:blip r:embed="rId2">
            <a:extLst>
              <a:ext uri="{28A0092B-C50C-407E-A947-70E740481C1C}">
                <a14:useLocalDpi xmlns:a14="http://schemas.microsoft.com/office/drawing/2010/main" val="0"/>
              </a:ext>
            </a:extLst>
          </a:blip>
          <a:srcRect l="7266" r="9536"/>
          <a:stretch/>
        </p:blipFill>
        <p:spPr bwMode="auto">
          <a:xfrm>
            <a:off x="4499992" y="1844824"/>
            <a:ext cx="3863555" cy="34828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844824"/>
            <a:ext cx="3770658" cy="3587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Google Shape;492;p71"/>
          <p:cNvSpPr txBox="1">
            <a:spLocks noGrp="1"/>
          </p:cNvSpPr>
          <p:nvPr>
            <p:ph type="title"/>
          </p:nvPr>
        </p:nvSpPr>
        <p:spPr>
          <a:xfrm>
            <a:off x="457200" y="274638"/>
            <a:ext cx="8229600" cy="994122"/>
          </a:xfrm>
          <a:prstGeom prst="rect">
            <a:avLst/>
          </a:prstGeom>
          <a:solidFill>
            <a:srgbClr val="38AFF6"/>
          </a:solidFill>
          <a:ln>
            <a:no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800" dirty="0" smtClean="0">
                <a:solidFill>
                  <a:schemeClr val="bg1"/>
                </a:solidFill>
              </a:rPr>
              <a:t>VOEDSELKWALITEIT</a:t>
            </a:r>
            <a:r>
              <a:rPr lang="is-IS" sz="4800" dirty="0" smtClean="0">
                <a:solidFill>
                  <a:schemeClr val="bg1"/>
                </a:solidFill>
              </a:rPr>
              <a:t>…</a:t>
            </a:r>
            <a:endParaRPr lang="nl-NL" sz="4800" b="1" dirty="0">
              <a:solidFill>
                <a:schemeClr val="bg1"/>
              </a:solidFill>
            </a:endParaRPr>
          </a:p>
        </p:txBody>
      </p:sp>
      <p:pic>
        <p:nvPicPr>
          <p:cNvPr id="19"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628800"/>
            <a:ext cx="4034898" cy="5096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descr="C:\Users\Marga\AppData\Local\Microsoft\Windows\Temporary Internet Files\Content.IE5\WRO96CD9\gmo[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5896" y="1988840"/>
            <a:ext cx="4416492" cy="33123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C:\Users\Marga\AppData\Local\Microsoft\Windows\Temporary Internet Files\Content.IE5\J13FOFZI\mcdonalds-quarter-pounder-with-cheese-extra-value-meals[1].png"/>
          <p:cNvPicPr>
            <a:picLocks noChangeAspect="1" noChangeArrowheads="1"/>
          </p:cNvPicPr>
          <p:nvPr/>
        </p:nvPicPr>
        <p:blipFill rotWithShape="1">
          <a:blip r:embed="rId6">
            <a:extLst>
              <a:ext uri="{28A0092B-C50C-407E-A947-70E740481C1C}">
                <a14:useLocalDpi xmlns:a14="http://schemas.microsoft.com/office/drawing/2010/main" val="0"/>
              </a:ext>
            </a:extLst>
          </a:blip>
          <a:srcRect b="9202"/>
          <a:stretch/>
        </p:blipFill>
        <p:spPr bwMode="auto">
          <a:xfrm>
            <a:off x="1691680" y="1988840"/>
            <a:ext cx="4626818" cy="45359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1308221"/>
            <a:ext cx="7632848" cy="5577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98026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92;p71"/>
          <p:cNvSpPr txBox="1">
            <a:spLocks noGrp="1"/>
          </p:cNvSpPr>
          <p:nvPr>
            <p:ph type="title"/>
          </p:nvPr>
        </p:nvSpPr>
        <p:spPr>
          <a:xfrm>
            <a:off x="457200" y="274638"/>
            <a:ext cx="8229600" cy="994122"/>
          </a:xfrm>
          <a:prstGeom prst="rect">
            <a:avLst/>
          </a:prstGeom>
          <a:solidFill>
            <a:srgbClr val="38AFF6"/>
          </a:solidFill>
          <a:ln>
            <a:no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800" dirty="0" smtClean="0">
                <a:solidFill>
                  <a:schemeClr val="bg1"/>
                </a:solidFill>
              </a:rPr>
              <a:t>ANDERE OORZAKEN</a:t>
            </a:r>
            <a:r>
              <a:rPr lang="is-IS" sz="4800" dirty="0" smtClean="0">
                <a:solidFill>
                  <a:schemeClr val="bg1"/>
                </a:solidFill>
              </a:rPr>
              <a:t>…</a:t>
            </a:r>
            <a:endParaRPr lang="nl-NL" sz="4800" b="1" dirty="0">
              <a:solidFill>
                <a:schemeClr val="bg1"/>
              </a:solidFill>
            </a:endParaRPr>
          </a:p>
        </p:txBody>
      </p:sp>
      <p:pic>
        <p:nvPicPr>
          <p:cNvPr id="10" name="Picture 6" descr="C:\Users\Marga\AppData\Local\Microsoft\Windows\Temporary Internet Files\Content.IE5\6XCQYHJJ\contaminacion_electromagnetic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468" y="3717032"/>
            <a:ext cx="3817733"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Marga\AppData\Local\Microsoft\Windows\Temporary Internet Files\Content.IE5\DKC0XZOS\tablets-345941_960_72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20" t="9717" r="13904" b="10785"/>
          <a:stretch/>
        </p:blipFill>
        <p:spPr bwMode="auto">
          <a:xfrm>
            <a:off x="537109" y="4173211"/>
            <a:ext cx="3240360" cy="264769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Marga\AppData\Local\Microsoft\Windows\Temporary Internet Files\Content.Outlook\S8U2UQA0\str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109" y="1858170"/>
            <a:ext cx="3168352" cy="206676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ga\AppData\Local\Microsoft\Windows\Temporary Internet Files\Content.Outlook\S8U2UQA0\vervuiling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9912" y="1844824"/>
            <a:ext cx="2688451" cy="12770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1902" y="1844825"/>
            <a:ext cx="2206102" cy="1277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88016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1899</TotalTime>
  <Words>3499</Words>
  <Application>Microsoft Office PowerPoint</Application>
  <PresentationFormat>Diavoorstelling (4:3)</PresentationFormat>
  <Paragraphs>452</Paragraphs>
  <Slides>33</Slides>
  <Notes>17</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33</vt:i4>
      </vt:variant>
    </vt:vector>
  </HeadingPairs>
  <TitlesOfParts>
    <vt:vector size="35" baseType="lpstr">
      <vt:lpstr>Kantoorthema</vt:lpstr>
      <vt:lpstr>Worksheet</vt:lpstr>
      <vt:lpstr>   GEZOND NAAR 100</vt:lpstr>
      <vt:lpstr>PowerPoint-presentatie</vt:lpstr>
      <vt:lpstr>BASISPAKKET: 5 PRODUCTEN</vt:lpstr>
      <vt:lpstr>MIJN ERVARING</vt:lpstr>
      <vt:lpstr>www.productsforlifechange.com</vt:lpstr>
      <vt:lpstr>CHRONISCH ZIEK: 50%</vt:lpstr>
      <vt:lpstr>VOEDSELKWALITEIT…</vt:lpstr>
      <vt:lpstr>VOEDSELKWALITEIT…</vt:lpstr>
      <vt:lpstr>ANDERE OORZAKEN…</vt:lpstr>
      <vt:lpstr>FILOSOFIE VAN REGENEREREN</vt:lpstr>
      <vt:lpstr>FILOSOFIE VAN REGENEREREN</vt:lpstr>
      <vt:lpstr>    1. Voeden + Reinigen = Balans</vt:lpstr>
      <vt:lpstr>    Voedingsmiddelen, geen Chemicaliën</vt:lpstr>
      <vt:lpstr>PowerPoint-presentatie</vt:lpstr>
      <vt:lpstr>PowerPoint-presentatie</vt:lpstr>
      <vt:lpstr>PowerPoint-presentatie</vt:lpstr>
      <vt:lpstr>PowerPoint-presentatie</vt:lpstr>
      <vt:lpstr>PowerPoint-presentatie</vt:lpstr>
      <vt:lpstr>PowerPoint-presentatie</vt:lpstr>
      <vt:lpstr>PowerPoint-presentatie</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 ERVARING VAN ANDEREN</vt:lpstr>
      <vt:lpstr>PowerPoint-presentatie</vt:lpstr>
      <vt:lpstr>PowerPoint-presentatie</vt:lpstr>
      <vt:lpstr>PowerPoint-presentatie</vt:lpstr>
      <vt:lpstr>   GEZOND NAAR 100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Marga</dc:creator>
  <cp:lastModifiedBy>Suzan</cp:lastModifiedBy>
  <cp:revision>65</cp:revision>
  <dcterms:created xsi:type="dcterms:W3CDTF">2018-10-15T15:35:56Z</dcterms:created>
  <dcterms:modified xsi:type="dcterms:W3CDTF">2018-11-16T09:34:45Z</dcterms:modified>
</cp:coreProperties>
</file>