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1"/>
  </p:notesMasterIdLst>
  <p:handoutMasterIdLst>
    <p:handoutMasterId r:id="rId32"/>
  </p:handoutMasterIdLst>
  <p:sldIdLst>
    <p:sldId id="300" r:id="rId2"/>
    <p:sldId id="274" r:id="rId3"/>
    <p:sldId id="277" r:id="rId4"/>
    <p:sldId id="292" r:id="rId5"/>
    <p:sldId id="286" r:id="rId6"/>
    <p:sldId id="299" r:id="rId7"/>
    <p:sldId id="275" r:id="rId8"/>
    <p:sldId id="287" r:id="rId9"/>
    <p:sldId id="284" r:id="rId10"/>
    <p:sldId id="266" r:id="rId11"/>
    <p:sldId id="279" r:id="rId12"/>
    <p:sldId id="280" r:id="rId13"/>
    <p:sldId id="267" r:id="rId14"/>
    <p:sldId id="295" r:id="rId15"/>
    <p:sldId id="296" r:id="rId16"/>
    <p:sldId id="294" r:id="rId17"/>
    <p:sldId id="297" r:id="rId18"/>
    <p:sldId id="285" r:id="rId19"/>
    <p:sldId id="264" r:id="rId20"/>
    <p:sldId id="268" r:id="rId21"/>
    <p:sldId id="270" r:id="rId22"/>
    <p:sldId id="271" r:id="rId23"/>
    <p:sldId id="303" r:id="rId24"/>
    <p:sldId id="304" r:id="rId25"/>
    <p:sldId id="282" r:id="rId26"/>
    <p:sldId id="281" r:id="rId27"/>
    <p:sldId id="283" r:id="rId28"/>
    <p:sldId id="265" r:id="rId29"/>
    <p:sldId id="302" r:id="rId30"/>
  </p:sldIdLst>
  <p:sldSz cx="9144000" cy="5143500" type="screen16x9"/>
  <p:notesSz cx="6950075" cy="9167813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E1B"/>
    <a:srgbClr val="DCF6FF"/>
    <a:srgbClr val="FFC727"/>
    <a:srgbClr val="FFEB7B"/>
    <a:srgbClr val="CE0228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5086" autoAdjust="0"/>
  </p:normalViewPr>
  <p:slideViewPr>
    <p:cSldViewPr>
      <p:cViewPr varScale="1">
        <p:scale>
          <a:sx n="164" d="100"/>
          <a:sy n="164" d="100"/>
        </p:scale>
        <p:origin x="-114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0375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0375"/>
          </a:xfrm>
          <a:prstGeom prst="rect">
            <a:avLst/>
          </a:prstGeom>
        </p:spPr>
        <p:txBody>
          <a:bodyPr vert="horz" wrap="square" lIns="92098" tIns="46049" rIns="92098" bIns="4604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89E7383-B10A-430D-A2BB-5EC738C6DA09}" type="datetimeFigureOut">
              <a:rPr lang="en-US" altLang="en-US"/>
              <a:pPr>
                <a:defRPr/>
              </a:pPr>
              <a:t>10/25/2016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07438"/>
            <a:ext cx="3011488" cy="460375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07438"/>
            <a:ext cx="3011488" cy="460375"/>
          </a:xfrm>
          <a:prstGeom prst="rect">
            <a:avLst/>
          </a:prstGeom>
        </p:spPr>
        <p:txBody>
          <a:bodyPr vert="horz" wrap="square" lIns="92098" tIns="46049" rIns="92098" bIns="4604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FFF7175-CA51-450C-B0E7-E84A829389D9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086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58788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58788"/>
          </a:xfrm>
          <a:prstGeom prst="rect">
            <a:avLst/>
          </a:prstGeom>
        </p:spPr>
        <p:txBody>
          <a:bodyPr vert="horz" wrap="square" lIns="92098" tIns="46049" rIns="92098" bIns="4604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A9D83B57-687D-478D-B61A-85B96EA2792F}" type="datetimeFigureOut">
              <a:rPr lang="en-US" altLang="en-US"/>
              <a:pPr>
                <a:defRPr/>
              </a:pPr>
              <a:t>10/25/2016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687388"/>
            <a:ext cx="6111875" cy="3438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49" rIns="92098" bIns="4604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354513"/>
            <a:ext cx="5559425" cy="4125912"/>
          </a:xfrm>
          <a:prstGeom prst="rect">
            <a:avLst/>
          </a:prstGeom>
        </p:spPr>
        <p:txBody>
          <a:bodyPr vert="horz" lIns="92098" tIns="46049" rIns="92098" bIns="4604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07438"/>
            <a:ext cx="3011488" cy="458787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07438"/>
            <a:ext cx="3011488" cy="458787"/>
          </a:xfrm>
          <a:prstGeom prst="rect">
            <a:avLst/>
          </a:prstGeom>
        </p:spPr>
        <p:txBody>
          <a:bodyPr vert="horz" wrap="square" lIns="92098" tIns="46049" rIns="92098" bIns="4604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E414AB6-14CC-4D53-A4C7-1F7D06D9D845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0234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414AB6-14CC-4D53-A4C7-1F7D06D9D84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988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YOU BECOME PART OF A TEAM OF SUCCESSFUL PEOPLE.</a:t>
            </a:r>
          </a:p>
          <a:p>
            <a:r>
              <a:rPr lang="en-US" altLang="en-US"/>
              <a:t>YOU GO ON TO BUILD YOUR OWN TEAM. LEADERSHIP.</a:t>
            </a:r>
          </a:p>
          <a:p>
            <a:r>
              <a:rPr lang="en-US" altLang="en-US"/>
              <a:t>LEADERS CREATING LEADERS, CREATING LEADERS, CREATING LEADERS!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0BF24EC-F509-4994-AA73-6DC35602C68C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Prospecting, How to Present the Business, How to Follow Up, Starting a New Distributor Effectively,</a:t>
            </a:r>
          </a:p>
          <a:p>
            <a:r>
              <a:rPr lang="en-US" altLang="en-US"/>
              <a:t>Building Depth, The Mindset of A Leader, Switching Brands, Conventions &amp; Events</a:t>
            </a:r>
          </a:p>
          <a:p>
            <a:r>
              <a:rPr lang="en-US" altLang="en-US"/>
              <a:t>TEACHERES TEACHING TEACHERS TO TEACH… DUPLICATION.</a:t>
            </a:r>
          </a:p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2BCBDDE-8392-433E-9B22-6B8F4FD39DEB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THE COMPANY WE WORK WITH…SUNRIDER INTERNATIONAL</a:t>
            </a:r>
          </a:p>
          <a:p>
            <a:r>
              <a:rPr lang="en-US" altLang="en-US"/>
              <a:t>A PHONOMINAL COMPANY</a:t>
            </a:r>
          </a:p>
          <a:p>
            <a:r>
              <a:rPr lang="en-US" altLang="en-US"/>
              <a:t>34 YEARS STRONG…50 COUNTRIES…2 MM SQ FT MANUFACTURING</a:t>
            </a:r>
          </a:p>
          <a:p>
            <a:r>
              <a:rPr lang="en-US" altLang="en-US"/>
              <a:t>PRODUCTS THAT ARE TRULY LIFE CHANGING</a:t>
            </a:r>
          </a:p>
          <a:p>
            <a:r>
              <a:rPr lang="en-US" altLang="en-US"/>
              <a:t>OVER 400 PRODUCTS IN 7 DIFFERENT LINES…AND THAT’S IMPORTANT</a:t>
            </a:r>
          </a:p>
          <a:p>
            <a:r>
              <a:rPr lang="en-US" altLang="en-US"/>
              <a:t>THEY DO ALL THE LOGISTICS THAT WE DON’T HAVE TO DO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85251FB-B2F9-48BD-9E0C-586B3B48B81B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8E42C9B-4636-4C2B-A26A-C1F5E5C46C5D}" type="slidenum">
              <a:rPr lang="en-US" altLang="en-US" smtClean="0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7C68FD8-531D-44E9-914F-132BABB48F9C}" type="slidenum">
              <a:rPr lang="en-US" altLang="en-US" smtClean="0">
                <a:solidFill>
                  <a:srgbClr val="000000"/>
                </a:solidFill>
              </a:rPr>
              <a:pPr/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5DCB157-CA40-48CF-90A3-A0BBE328D0E4}" type="slidenum">
              <a:rPr lang="en-US" altLang="en-US" smtClean="0">
                <a:solidFill>
                  <a:srgbClr val="000000"/>
                </a:solidFill>
              </a:rPr>
              <a:pPr/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3EC371C-E400-43D1-9AFA-792792EA0767}" type="slidenum">
              <a:rPr lang="en-US" altLang="en-US" smtClean="0">
                <a:solidFill>
                  <a:srgbClr val="000000"/>
                </a:solidFill>
              </a:rPr>
              <a:pPr/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OFFICES WORLDWIDE FOR SUPPORT AND LOGISTICS</a:t>
            </a:r>
          </a:p>
          <a:p>
            <a:r>
              <a:rPr lang="en-US" altLang="en-US"/>
              <a:t>STATE OF THE ART – RESEARCH &amp; DEVELOPMENT</a:t>
            </a:r>
          </a:p>
          <a:p>
            <a:r>
              <a:rPr lang="en-US" altLang="en-US"/>
              <a:t>MANUFACTURING…LABELING…SHIPPING</a:t>
            </a:r>
          </a:p>
          <a:p>
            <a:r>
              <a:rPr lang="en-US" altLang="en-US"/>
              <a:t>ALL ACCOUNTING…PAY CHECK – ON TIME – NEVER MISSED</a:t>
            </a:r>
          </a:p>
          <a:p>
            <a:r>
              <a:rPr lang="en-US" altLang="en-US"/>
              <a:t>NO INVENTORY NEEDED</a:t>
            </a:r>
          </a:p>
          <a:p>
            <a:r>
              <a:rPr lang="en-US" altLang="en-US"/>
              <a:t>Bank Manager Story</a:t>
            </a:r>
          </a:p>
          <a:p>
            <a:endParaRPr lang="en-US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80EBBD1-BD45-4A64-B84C-BC2D65BD993E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THE POWER OF RELATIONAL MARKETING</a:t>
            </a:r>
          </a:p>
          <a:p>
            <a:r>
              <a:rPr lang="en-US" altLang="en-US"/>
              <a:t>WHEN A COMPANY BRINGS A PRODUCT TO MARKET…2 CHOICES</a:t>
            </a:r>
          </a:p>
          <a:p>
            <a:r>
              <a:rPr lang="en-US" altLang="en-US"/>
              <a:t>PAY HEAVY ADVERTISING COSTS…MILLIONS OF $$$$</a:t>
            </a:r>
          </a:p>
          <a:p>
            <a:r>
              <a:rPr lang="en-US" altLang="en-US"/>
              <a:t>OR…WORD OF MOUTH…THE BEST FORM OF MARKETING</a:t>
            </a:r>
          </a:p>
          <a:p>
            <a:r>
              <a:rPr lang="en-US" altLang="en-US"/>
              <a:t>FRIENDS SHARING WITH FRIENDS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90A62A5-B375-4BE4-817D-5174F792DAA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DF50663-C348-4D9C-90AF-7CB00CDB055F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Where are YOU in your LIFE?</a:t>
            </a:r>
          </a:p>
          <a:p>
            <a:r>
              <a:rPr lang="en-US" altLang="en-US"/>
              <a:t>Do You Love What You’re Doing?</a:t>
            </a:r>
          </a:p>
          <a:p>
            <a:r>
              <a:rPr lang="en-US" altLang="en-US"/>
              <a:t>Do You See Yourself Doing It – The Rest Of Your Life?</a:t>
            </a:r>
          </a:p>
          <a:p>
            <a:r>
              <a:rPr lang="en-US" altLang="en-US"/>
              <a:t>WHERE WOULD YOU LIKE TO BE?</a:t>
            </a:r>
          </a:p>
          <a:p>
            <a:r>
              <a:rPr lang="en-US" altLang="en-US"/>
              <a:t>What Would You Like To Do?</a:t>
            </a:r>
          </a:p>
          <a:p>
            <a:r>
              <a:rPr lang="en-US" altLang="en-US"/>
              <a:t>What’s Your Dream?</a:t>
            </a:r>
          </a:p>
          <a:p>
            <a:r>
              <a:rPr lang="en-US" altLang="en-US"/>
              <a:t>DO YOU HAVE A WAY TO GET THERE?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70241A1-9657-45E6-B642-4E7408CE5C1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77B8103-92F7-49E0-B9CF-F77CB2D80E69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BD659E8-6380-4B28-8980-6EE0723B52DF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28DEE9A-BEE6-42D6-9CD3-C6A8BC8ADD7B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973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Take out a piece of paper and write down the names of 5 people you can think of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EF28D7F-67E9-4D77-9AB2-2659956EABB9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370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558CB44-EBA5-41A8-86AB-40C662AB815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PROVERBS 29:18 “WHERE THERE IS NO VISION THE PEOPLE PERISH</a:t>
            </a:r>
          </a:p>
          <a:p>
            <a:r>
              <a:rPr lang="en-US" altLang="en-US"/>
              <a:t>40 DAYS WITHOUT FOOD</a:t>
            </a:r>
          </a:p>
          <a:p>
            <a:r>
              <a:rPr lang="en-US" altLang="en-US"/>
              <a:t>8 TO 10 DAYS WITHOUT WATER</a:t>
            </a:r>
          </a:p>
          <a:p>
            <a:r>
              <a:rPr lang="en-US" altLang="en-US"/>
              <a:t>1 TO 2 MINUTES WITHOUT AIR</a:t>
            </a:r>
          </a:p>
          <a:p>
            <a:r>
              <a:rPr lang="en-US" altLang="en-US"/>
              <a:t>BUT…YOU CANT LIVE WITHOUT HOPE</a:t>
            </a:r>
          </a:p>
          <a:p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C750CAD-B372-487F-8F11-2C2DBCD4B38D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SIGNIFICANCE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954DB9F-5504-4427-A037-FE3F2012F067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HOW BIG IS YOUR DREAM?</a:t>
            </a:r>
          </a:p>
          <a:p>
            <a:r>
              <a:rPr lang="en-US" altLang="en-US"/>
              <a:t>IF YOU KNEW YOU COUND NOT FAIL HOW BIG WOULD YOUR DREAM BE?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95DC38E-E288-494A-A24A-AEF6F2BF0C3B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 WANTED TO BE A DAD…</a:t>
            </a:r>
          </a:p>
          <a:p>
            <a:r>
              <a:rPr lang="en-US" altLang="en-US"/>
              <a:t>COACHING MY BOYS</a:t>
            </a:r>
          </a:p>
          <a:p>
            <a:r>
              <a:rPr lang="en-US" altLang="en-US"/>
              <a:t>PROVIDING FOR MY FAMILY</a:t>
            </a:r>
          </a:p>
          <a:p>
            <a:r>
              <a:rPr lang="en-US" altLang="en-US"/>
              <a:t>NEVER HAVING TO WORRY ABOUT PAYMENTS</a:t>
            </a:r>
          </a:p>
          <a:p>
            <a:r>
              <a:rPr lang="en-US" altLang="en-US"/>
              <a:t>I Was Able To Accomplish That And More!</a:t>
            </a:r>
          </a:p>
          <a:p>
            <a:r>
              <a:rPr lang="en-US" altLang="en-US"/>
              <a:t>Talk about lifestyle…Coaching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588415E-D2A4-4ED9-9C26-DFD61FD36DA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A JOB Was never designed for a lifestyle.</a:t>
            </a:r>
          </a:p>
          <a:p>
            <a:r>
              <a:rPr lang="en-US" altLang="en-US"/>
              <a:t>Airplane Example</a:t>
            </a:r>
          </a:p>
          <a:p>
            <a:r>
              <a:rPr lang="en-US" altLang="en-US"/>
              <a:t>Only hope…Invest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092D293-21F1-45B5-AA0A-2F12D8A41BF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THE MIND IS LIKE A PARACHUET…FUNCTIONS BEST WHEN OPEN</a:t>
            </a:r>
          </a:p>
          <a:p>
            <a:endParaRPr lang="en-US" alt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57B6D47-6759-4748-8E7B-4797FD86546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Transition to Business Models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77026D0-7659-468A-BD3E-8CB656E43D8C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OUR BUSINESS IS SIMILAR TO FRANCHISING…</a:t>
            </a:r>
          </a:p>
          <a:p>
            <a:r>
              <a:rPr lang="en-US" altLang="en-US"/>
              <a:t>WHAT IS A FRANCHISE…SUCCESSFUL BUSINESS PLAN</a:t>
            </a:r>
          </a:p>
          <a:p>
            <a:r>
              <a:rPr lang="en-US" altLang="en-US"/>
              <a:t>THAT’S WHAT WE HAVE…ONLY WITHOUT THE HEAVY FRANCHISE COSTS AND OVERHEAD!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8F3A832-F878-4A84-9F14-120333BF6D53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Craig Said Show The Most Successful People…</a:t>
            </a:r>
          </a:p>
          <a:p>
            <a:r>
              <a:rPr lang="en-US" altLang="en-US"/>
              <a:t>Tell the story of Charles – Points of Distribution</a:t>
            </a:r>
          </a:p>
          <a:p>
            <a:r>
              <a:rPr lang="en-US" altLang="en-US"/>
              <a:t>What If You Could Be the Franchiseor?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F5D1000-08DC-4883-B540-57A39B7DEF8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990EC41-0F28-467F-85C4-9D0AC29FB695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E4A89-074C-4C14-82C5-2C816700A531}" type="slidenum">
              <a:rPr lang="es-ES" altLang="en-US"/>
              <a:pPr>
                <a:defRPr/>
              </a:pPr>
              <a:t>‹nr.›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40307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39981-38D4-41D0-9C6A-B5DD4394BE00}" type="slidenum">
              <a:rPr lang="es-ES" altLang="en-US"/>
              <a:pPr>
                <a:defRPr/>
              </a:pPr>
              <a:t>‹nr.›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91542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48C2D-BD84-418F-B2D0-12797FE1CF93}" type="slidenum">
              <a:rPr lang="es-ES" altLang="en-US"/>
              <a:pPr>
                <a:defRPr/>
              </a:pPr>
              <a:t>‹nr.›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809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EED9D-EF07-4096-A287-8168A4159DB4}" type="slidenum">
              <a:rPr lang="es-ES" altLang="en-US"/>
              <a:pPr>
                <a:defRPr/>
              </a:pPr>
              <a:t>‹nr.›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3174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93E95-F6D3-44C3-A375-9627BE4F41B3}" type="slidenum">
              <a:rPr lang="es-ES" altLang="en-US"/>
              <a:pPr>
                <a:defRPr/>
              </a:pPr>
              <a:t>‹nr.›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9631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F464C-52DA-4243-B8B1-BDD6E09A58BC}" type="slidenum">
              <a:rPr lang="es-ES" altLang="en-US"/>
              <a:pPr>
                <a:defRPr/>
              </a:pPr>
              <a:t>‹nr.›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52553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A04ED-2DB8-4197-820B-439BCD33CE81}" type="slidenum">
              <a:rPr lang="es-ES" altLang="en-US"/>
              <a:pPr>
                <a:defRPr/>
              </a:pPr>
              <a:t>‹nr.›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68203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2581B-F21E-4DAC-B6F9-4A9B1D933D2A}" type="slidenum">
              <a:rPr lang="es-ES" altLang="en-US"/>
              <a:pPr>
                <a:defRPr/>
              </a:pPr>
              <a:t>‹nr.›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13014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E40F-1446-4B35-A863-970D464F08DF}" type="slidenum">
              <a:rPr lang="es-ES" altLang="en-US"/>
              <a:pPr>
                <a:defRPr/>
              </a:pPr>
              <a:t>‹nr.›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0281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1595F-19FC-4F5A-8BBD-CE42CC41C6C7}" type="slidenum">
              <a:rPr lang="es-ES" altLang="en-US"/>
              <a:pPr>
                <a:defRPr/>
              </a:pPr>
              <a:t>‹nr.›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4716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44E67-FC72-4E21-A418-5882A3BCFF02}" type="slidenum">
              <a:rPr lang="es-ES" altLang="en-US"/>
              <a:pPr>
                <a:defRPr/>
              </a:pPr>
              <a:t>‹nr.›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2701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ED1BCBA-0D4B-407B-95DB-881087037B7A}" type="slidenum">
              <a:rPr lang="es-ES" altLang="en-US"/>
              <a:pPr>
                <a:defRPr/>
              </a:pPr>
              <a:t>‹nr.›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productsforlifechange.com/" TargetMode="Externa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endParaRPr lang="nl-NL" alt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pic>
        <p:nvPicPr>
          <p:cNvPr id="4100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5" b="37872"/>
          <a:stretch>
            <a:fillRect/>
          </a:stretch>
        </p:blipFill>
        <p:spPr bwMode="auto">
          <a:xfrm>
            <a:off x="-133350" y="0"/>
            <a:ext cx="9288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kstvak 4"/>
          <p:cNvSpPr txBox="1">
            <a:spLocks noChangeArrowheads="1"/>
          </p:cNvSpPr>
          <p:nvPr/>
        </p:nvSpPr>
        <p:spPr bwMode="auto">
          <a:xfrm>
            <a:off x="1143000" y="652463"/>
            <a:ext cx="6557963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>
                <a:latin typeface="Gabriola" panose="04040605051002020D02" pitchFamily="82" charset="0"/>
              </a:rPr>
              <a:t>Als je nu niet de levensstijl van je dromen leeft,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nl-NL" altLang="nl-NL">
                <a:latin typeface="Gabriola" panose="04040605051002020D02" pitchFamily="82" charset="0"/>
              </a:rPr>
              <a:t>let’s talk……….</a:t>
            </a:r>
          </a:p>
          <a:p>
            <a:pPr>
              <a:spcBef>
                <a:spcPct val="0"/>
              </a:spcBef>
              <a:buFontTx/>
              <a:buNone/>
            </a:pPr>
            <a:endParaRPr lang="nl-NL" altLang="nl-NL">
              <a:latin typeface="Gabriola" panose="04040605051002020D02" pitchFamily="82" charset="0"/>
            </a:endParaRPr>
          </a:p>
        </p:txBody>
      </p:sp>
      <p:pic>
        <p:nvPicPr>
          <p:cNvPr id="41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73025"/>
            <a:ext cx="97917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epositphotos_18207475_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0"/>
            <a:ext cx="77152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2339975" cy="5143500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250825" y="268288"/>
            <a:ext cx="18002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TEAM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nl-NL" altLang="en-US" sz="2000">
                <a:solidFill>
                  <a:srgbClr val="FFFFFF"/>
                </a:solidFill>
                <a:latin typeface="Arial" panose="020B0604020202020204" pitchFamily="34" charset="0"/>
              </a:rPr>
              <a:t>Je doet zaken voor jezelf,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nl-NL" altLang="en-US" sz="2000">
                <a:solidFill>
                  <a:srgbClr val="FFFFFF"/>
                </a:solidFill>
                <a:latin typeface="Arial" panose="020B0604020202020204" pitchFamily="34" charset="0"/>
              </a:rPr>
              <a:t>NIET door jezelf. 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</a:br>
            <a:endParaRPr lang="en-US" altLang="en-US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Depositphotos_19348281_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epositphotos_30934295_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203575" cy="5143500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179388" y="268288"/>
            <a:ext cx="295275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SUNRIDER</a:t>
            </a:r>
            <a:r>
              <a:rPr lang="en-US" altLang="en-US" baseline="30000">
                <a:solidFill>
                  <a:srgbClr val="FFFFFF"/>
                </a:solidFill>
                <a:latin typeface="Arial" panose="020B0604020202020204" pitchFamily="34" charset="0"/>
              </a:rPr>
              <a:t>®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nl-NL" altLang="en-US" sz="1400">
                <a:solidFill>
                  <a:srgbClr val="FFFFFF"/>
                </a:solidFill>
                <a:latin typeface="Arial" panose="020B0604020202020204" pitchFamily="34" charset="0"/>
              </a:rPr>
              <a:t>Is opgericht in 1982 en</a:t>
            </a:r>
            <a:br>
              <a:rPr lang="nl-NL" altLang="en-US" sz="14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nl-NL" altLang="en-US" sz="1400">
                <a:solidFill>
                  <a:srgbClr val="FFFFFF"/>
                </a:solidFill>
                <a:latin typeface="Arial" panose="020B0604020202020204" pitchFamily="34" charset="0"/>
              </a:rPr>
              <a:t>heeft al meer dan 34 jaar succes.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nl-NL" altLang="en-US" sz="1400">
                <a:solidFill>
                  <a:srgbClr val="FFFFFF"/>
                </a:solidFill>
                <a:latin typeface="Arial" panose="020B0604020202020204" pitchFamily="34" charset="0"/>
              </a:rPr>
              <a:t>  Is de grootste                                                                                                                                                                                                            kruidenvoedingsfabriek ter wereld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nl-NL" altLang="en-US" sz="1400">
                <a:solidFill>
                  <a:srgbClr val="FFFFFF"/>
                </a:solidFill>
                <a:latin typeface="Arial" panose="020B0604020202020204" pitchFamily="34" charset="0"/>
              </a:rPr>
              <a:t>Heeft meer dan 400 verschillende   producten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nl-NL" altLang="en-US" sz="1400">
                <a:solidFill>
                  <a:srgbClr val="FFFFFF"/>
                </a:solidFill>
                <a:latin typeface="Arial" panose="020B0604020202020204" pitchFamily="34" charset="0"/>
              </a:rPr>
              <a:t>Doet zaken in 50 landen en districten.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nl-NL" altLang="en-US" sz="1400">
                <a:solidFill>
                  <a:srgbClr val="FFFFFF"/>
                </a:solidFill>
                <a:latin typeface="Arial" panose="020B0604020202020204" pitchFamily="34" charset="0"/>
              </a:rPr>
              <a:t>Bezit 186.000 m</a:t>
            </a:r>
            <a:r>
              <a:rPr lang="nl-NL" altLang="en-US" sz="1400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nl-NL" altLang="en-US" sz="1400">
                <a:solidFill>
                  <a:srgbClr val="FFFFFF"/>
                </a:solidFill>
                <a:latin typeface="Arial" panose="020B0604020202020204" pitchFamily="34" charset="0"/>
              </a:rPr>
              <a:t> state-of-the-art fabrieken.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nl-NL" altLang="en-US" sz="1400">
                <a:solidFill>
                  <a:srgbClr val="FFFFFF"/>
                </a:solidFill>
                <a:latin typeface="Arial" panose="020B0604020202020204" pitchFamily="34" charset="0"/>
              </a:rPr>
              <a:t>Heeft het hoofdkantoor in Torrance, CA, USA, meer dan 23.000 m</a:t>
            </a:r>
            <a:r>
              <a:rPr lang="nl-NL" altLang="en-US" sz="1400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nl-NL" altLang="en-US" sz="1400">
                <a:solidFill>
                  <a:srgbClr val="FFFFFF"/>
                </a:solidFill>
                <a:latin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nl-NL" altLang="en-US" sz="1400">
                <a:solidFill>
                  <a:srgbClr val="FFFFFF"/>
                </a:solidFill>
                <a:latin typeface="Arial" panose="020B0604020202020204" pitchFamily="34" charset="0"/>
              </a:rPr>
              <a:t>Is financieel stabiel</a:t>
            </a:r>
          </a:p>
        </p:txBody>
      </p:sp>
      <p:pic>
        <p:nvPicPr>
          <p:cNvPr id="26628" name="Picture 2" descr="H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9309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8675" name="Picture 1" descr="DrsChen_LAB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65100"/>
            <a:ext cx="6070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 descr="Reuben_PHOTO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7800"/>
            <a:ext cx="264795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9"/>
          <p:cNvSpPr txBox="1">
            <a:spLocks noChangeArrowheads="1"/>
          </p:cNvSpPr>
          <p:nvPr/>
        </p:nvSpPr>
        <p:spPr bwMode="auto">
          <a:xfrm>
            <a:off x="0" y="4557713"/>
            <a:ext cx="9144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FFFFFF"/>
                </a:solidFill>
                <a:latin typeface="Arial" panose="020B0604020202020204" pitchFamily="34" charset="0"/>
              </a:rPr>
              <a:t>EIGENAARS EXPERTISE VOOR ONDERZOEK &amp; ONTWIKKELING</a:t>
            </a: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179388" y="4167188"/>
            <a:ext cx="6048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Arial" panose="020B0604020202020204" pitchFamily="34" charset="0"/>
              </a:rPr>
              <a:t>Dr. Tei-Fu Chen, Dr. Oi-Lin Chen, en Eric Chen</a:t>
            </a:r>
          </a:p>
        </p:txBody>
      </p: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6372225" y="4156075"/>
            <a:ext cx="38163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Arial" panose="020B0604020202020204" pitchFamily="34" charset="0"/>
              </a:rPr>
              <a:t>Reuben Chen, MD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0" y="411163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  <a:t>Vier belangrijke principes wat betreft de</a:t>
            </a:r>
            <a:b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nl-NL" altLang="en-US" b="1">
                <a:solidFill>
                  <a:srgbClr val="FFFFFF"/>
                </a:solidFill>
                <a:latin typeface="Arial Black" panose="020B0A04020102020204" pitchFamily="34" charset="0"/>
              </a:rPr>
              <a:t>Filosofie van Regenereren</a:t>
            </a:r>
            <a:r>
              <a:rPr lang="nl-NL" altLang="en-US" b="1" baseline="30000">
                <a:solidFill>
                  <a:srgbClr val="FFFFFF"/>
                </a:solidFill>
                <a:latin typeface="Arial Black" panose="020B0A04020102020204" pitchFamily="34" charset="0"/>
              </a:rPr>
              <a:t>®</a:t>
            </a:r>
          </a:p>
        </p:txBody>
      </p:sp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1403350" y="1922463"/>
            <a:ext cx="6264275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  <a:t>Voeden + Reinigen = </a:t>
            </a:r>
            <a:r>
              <a:rPr lang="nl-NL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Balans</a:t>
            </a:r>
          </a:p>
          <a:p>
            <a:pPr algn="ctr"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nl-NL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Voedsel</a:t>
            </a:r>
            <a: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  <a:t>, Geen Chemicaliën</a:t>
            </a:r>
          </a:p>
          <a:p>
            <a:pPr algn="ctr"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nl-NL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Variëteit aan</a:t>
            </a:r>
            <a: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  <a:t> Voedsel en Nutriënten </a:t>
            </a:r>
          </a:p>
          <a:p>
            <a:pPr algn="r"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nl-NL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Expertise</a:t>
            </a:r>
            <a: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  <a:t> in Formulering &amp; Concentratie</a:t>
            </a:r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1403350" y="1778000"/>
            <a:ext cx="626427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1403350" y="4298950"/>
            <a:ext cx="626427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0" y="45878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EIGEN FABRICAGE</a:t>
            </a:r>
          </a:p>
        </p:txBody>
      </p:sp>
      <p:pic>
        <p:nvPicPr>
          <p:cNvPr id="32772" name="Picture 5" descr="LA_Plant1_w-Logo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66700"/>
            <a:ext cx="54229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Extraction3600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8288"/>
            <a:ext cx="30257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JWP-7722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27288"/>
            <a:ext cx="302577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Depositphotos_64306417_l-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513" y="9525"/>
            <a:ext cx="9344026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product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68288"/>
            <a:ext cx="9118600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174625" y="4381500"/>
            <a:ext cx="9355138" cy="884238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821" name="TextBox 8"/>
          <p:cNvSpPr txBox="1">
            <a:spLocks noChangeArrowheads="1"/>
          </p:cNvSpPr>
          <p:nvPr/>
        </p:nvSpPr>
        <p:spPr bwMode="auto">
          <a:xfrm>
            <a:off x="0" y="4541838"/>
            <a:ext cx="91106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Arial" panose="020B0604020202020204" pitchFamily="34" charset="0"/>
              </a:rPr>
              <a:t>SUNRIDER</a:t>
            </a:r>
            <a:r>
              <a:rPr lang="en-US" altLang="en-US" sz="2800" baseline="30000">
                <a:solidFill>
                  <a:srgbClr val="FFFFFF"/>
                </a:solidFill>
                <a:latin typeface="Arial" panose="020B0604020202020204" pitchFamily="34" charset="0"/>
              </a:rPr>
              <a:t>®</a:t>
            </a:r>
            <a:r>
              <a:rPr lang="en-US" altLang="en-US" sz="2800">
                <a:solidFill>
                  <a:srgbClr val="FFFFFF"/>
                </a:solidFill>
                <a:latin typeface="Arial" panose="020B0604020202020204" pitchFamily="34" charset="0"/>
              </a:rPr>
              <a:t> PRODUCTEN zijn ONVERGELIJKBAAR!</a:t>
            </a:r>
          </a:p>
        </p:txBody>
      </p:sp>
      <p:sp>
        <p:nvSpPr>
          <p:cNvPr id="34822" name="TextBox 1"/>
          <p:cNvSpPr txBox="1">
            <a:spLocks noChangeArrowheads="1"/>
          </p:cNvSpPr>
          <p:nvPr/>
        </p:nvSpPr>
        <p:spPr bwMode="auto">
          <a:xfrm>
            <a:off x="1547813" y="3859213"/>
            <a:ext cx="61928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nl-NL" sz="2800">
                <a:latin typeface="Arial" panose="020B0604020202020204" pitchFamily="34" charset="0"/>
                <a:hlinkClick r:id="rId5"/>
              </a:rPr>
              <a:t>www.ProductsForLifeChange.com</a:t>
            </a:r>
            <a:endParaRPr lang="en-US" altLang="nl-NL" sz="4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0"/>
            <a:ext cx="5616575" cy="51482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Depositphotos_83568602_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227013"/>
            <a:ext cx="9545638" cy="537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9225" y="339725"/>
            <a:ext cx="9545638" cy="863600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16" name="TextBox 1"/>
          <p:cNvSpPr txBox="1">
            <a:spLocks noChangeArrowheads="1"/>
          </p:cNvSpPr>
          <p:nvPr/>
        </p:nvSpPr>
        <p:spPr bwMode="auto">
          <a:xfrm>
            <a:off x="468313" y="1276350"/>
            <a:ext cx="82089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FF"/>
                </a:solidFill>
                <a:latin typeface="Arial Black" panose="020B0A04020102020204" pitchFamily="34" charset="0"/>
              </a:rPr>
              <a:t>DE KRACHT VAN</a:t>
            </a:r>
            <a:br>
              <a:rPr lang="en-US" altLang="en-US" sz="3600" b="1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altLang="en-US" sz="3600" b="1">
                <a:solidFill>
                  <a:srgbClr val="FFFFFF"/>
                </a:solidFill>
                <a:latin typeface="Arial Black" panose="020B0A04020102020204" pitchFamily="34" charset="0"/>
              </a:rPr>
              <a:t>RELATIE MARKETING </a:t>
            </a:r>
          </a:p>
        </p:txBody>
      </p:sp>
      <p:pic>
        <p:nvPicPr>
          <p:cNvPr id="38917" name="Picture 3" descr="SRLogoType_WHITE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9" t="56544" r="16840" b="34073"/>
          <a:stretch>
            <a:fillRect/>
          </a:stretch>
        </p:blipFill>
        <p:spPr bwMode="auto">
          <a:xfrm>
            <a:off x="330200" y="195263"/>
            <a:ext cx="52863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339975" cy="5143500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323850" y="411163"/>
            <a:ext cx="187325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DROOM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nl-NL" altLang="en-US" sz="2000">
                <a:solidFill>
                  <a:srgbClr val="FFFFFF"/>
                </a:solidFill>
                <a:latin typeface="Arial" panose="020B0604020202020204" pitchFamily="34" charset="0"/>
              </a:rPr>
              <a:t>Hoe ziet je leven er nu uit?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nl-NL" altLang="en-US" sz="2000">
                <a:solidFill>
                  <a:srgbClr val="FFFFFF"/>
                </a:solidFill>
                <a:latin typeface="Arial" panose="020B0604020202020204" pitchFamily="34" charset="0"/>
              </a:rPr>
              <a:t>Hoe zou je willen dat het is?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nl-NL" altLang="en-US" sz="2000">
                <a:solidFill>
                  <a:srgbClr val="FFFFFF"/>
                </a:solidFill>
                <a:latin typeface="Arial" panose="020B0604020202020204" pitchFamily="34" charset="0"/>
              </a:rPr>
              <a:t>Hoe bereik je dat?</a:t>
            </a:r>
          </a:p>
        </p:txBody>
      </p:sp>
      <p:pic>
        <p:nvPicPr>
          <p:cNvPr id="5124" name="Picture 1" descr="Depositphotos_26746635_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0"/>
            <a:ext cx="2082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Depositphotos_61598681_orig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0"/>
            <a:ext cx="2209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" descr="Depositphotos_45352311_orig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/>
          <p:cNvSpPr/>
          <p:nvPr/>
        </p:nvSpPr>
        <p:spPr>
          <a:xfrm>
            <a:off x="0" y="0"/>
            <a:ext cx="3708400" cy="5143500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323850" y="339725"/>
            <a:ext cx="316865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nl-NL" altLang="en-US">
                <a:solidFill>
                  <a:srgbClr val="FFFFFF"/>
                </a:solidFill>
                <a:latin typeface="Arial" panose="020B0604020202020204" pitchFamily="34" charset="0"/>
              </a:rPr>
              <a:t>Mijn business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  <a:t>De Kracht</a:t>
            </a:r>
            <a:b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  <a:t>van Dupliceren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en-US" sz="1800">
                <a:solidFill>
                  <a:srgbClr val="FFFFFF"/>
                </a:solidFill>
                <a:latin typeface="Arial" panose="020B0604020202020204" pitchFamily="34" charset="0"/>
              </a:rPr>
              <a:t>6 X € 200/maand = </a:t>
            </a:r>
            <a:br>
              <a:rPr lang="nl-NL" altLang="en-US" sz="18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nl-NL" altLang="en-US" sz="1800">
                <a:solidFill>
                  <a:srgbClr val="FFFFFF"/>
                </a:solidFill>
                <a:latin typeface="Arial" panose="020B0604020202020204" pitchFamily="34" charset="0"/>
              </a:rPr>
              <a:t>€ 1.200/maand</a:t>
            </a:r>
          </a:p>
          <a:p>
            <a:pPr>
              <a:spcBef>
                <a:spcPct val="0"/>
              </a:spcBef>
              <a:buFontTx/>
              <a:buNone/>
            </a:pPr>
            <a:endParaRPr lang="nl-NL" altLang="en-US" sz="2400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€ 300 verdienste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endParaRPr lang="en-US" altLang="en-US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964" name="TextBox 15361"/>
          <p:cNvSpPr txBox="1">
            <a:spLocks noChangeArrowheads="1"/>
          </p:cNvSpPr>
          <p:nvPr/>
        </p:nvSpPr>
        <p:spPr bwMode="auto">
          <a:xfrm>
            <a:off x="7019925" y="3795713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€200/maand</a:t>
            </a:r>
          </a:p>
        </p:txBody>
      </p:sp>
      <p:sp>
        <p:nvSpPr>
          <p:cNvPr id="40965" name="TextBox 35"/>
          <p:cNvSpPr txBox="1">
            <a:spLocks noChangeArrowheads="1"/>
          </p:cNvSpPr>
          <p:nvPr/>
        </p:nvSpPr>
        <p:spPr bwMode="auto">
          <a:xfrm>
            <a:off x="4541838" y="1924050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</a:t>
            </a:r>
          </a:p>
        </p:txBody>
      </p:sp>
      <p:sp>
        <p:nvSpPr>
          <p:cNvPr id="40966" name="TextBox 36"/>
          <p:cNvSpPr txBox="1">
            <a:spLocks noChangeArrowheads="1"/>
          </p:cNvSpPr>
          <p:nvPr/>
        </p:nvSpPr>
        <p:spPr bwMode="auto">
          <a:xfrm>
            <a:off x="5332413" y="1924050"/>
            <a:ext cx="649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</a:t>
            </a:r>
          </a:p>
        </p:txBody>
      </p:sp>
      <p:sp>
        <p:nvSpPr>
          <p:cNvPr id="40967" name="TextBox 37"/>
          <p:cNvSpPr txBox="1">
            <a:spLocks noChangeArrowheads="1"/>
          </p:cNvSpPr>
          <p:nvPr/>
        </p:nvSpPr>
        <p:spPr bwMode="auto">
          <a:xfrm>
            <a:off x="6053138" y="1924050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</a:t>
            </a:r>
          </a:p>
        </p:txBody>
      </p:sp>
      <p:sp>
        <p:nvSpPr>
          <p:cNvPr id="40968" name="TextBox 38"/>
          <p:cNvSpPr txBox="1">
            <a:spLocks noChangeArrowheads="1"/>
          </p:cNvSpPr>
          <p:nvPr/>
        </p:nvSpPr>
        <p:spPr bwMode="auto">
          <a:xfrm>
            <a:off x="6845300" y="1924050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</a:t>
            </a:r>
          </a:p>
        </p:txBody>
      </p:sp>
      <p:sp>
        <p:nvSpPr>
          <p:cNvPr id="40969" name="TextBox 39"/>
          <p:cNvSpPr txBox="1">
            <a:spLocks noChangeArrowheads="1"/>
          </p:cNvSpPr>
          <p:nvPr/>
        </p:nvSpPr>
        <p:spPr bwMode="auto">
          <a:xfrm>
            <a:off x="7566025" y="1924050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</a:t>
            </a:r>
          </a:p>
        </p:txBody>
      </p:sp>
      <p:pic>
        <p:nvPicPr>
          <p:cNvPr id="40970" name="Picture 15363" descr="CompChart1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0"/>
            <a:ext cx="5143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6208713" y="4300538"/>
            <a:ext cx="431800" cy="287337"/>
          </a:xfrm>
          <a:prstGeom prst="rect">
            <a:avLst/>
          </a:prstGeom>
          <a:solidFill>
            <a:srgbClr val="F57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b="1" dirty="0"/>
              <a:t>JIJ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66675" y="0"/>
            <a:ext cx="3708400" cy="5143500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3011" name="Picture 2" descr="CompChart2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195263"/>
            <a:ext cx="5143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323850" y="339725"/>
            <a:ext cx="3960813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nl-NL" altLang="en-US">
                <a:solidFill>
                  <a:srgbClr val="FFFFFF"/>
                </a:solidFill>
                <a:latin typeface="Arial" panose="020B0604020202020204" pitchFamily="34" charset="0"/>
              </a:rPr>
              <a:t>Mijn business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  <a:t>De Kracht</a:t>
            </a:r>
            <a:b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  <a:t>van Dupliceren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en-US" sz="1800">
                <a:solidFill>
                  <a:srgbClr val="FFFFFF"/>
                </a:solidFill>
                <a:latin typeface="Arial" panose="020B0604020202020204" pitchFamily="34" charset="0"/>
              </a:rPr>
              <a:t>31 X € 200/maand = </a:t>
            </a:r>
            <a:br>
              <a:rPr lang="nl-NL" altLang="en-US" sz="18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nl-NL" altLang="en-US" sz="1800">
                <a:solidFill>
                  <a:srgbClr val="FFFFFF"/>
                </a:solidFill>
                <a:latin typeface="Arial" panose="020B0604020202020204" pitchFamily="34" charset="0"/>
              </a:rPr>
              <a:t>€ 6.200/maand</a:t>
            </a:r>
          </a:p>
          <a:p>
            <a:pPr>
              <a:spcBef>
                <a:spcPct val="0"/>
              </a:spcBef>
              <a:buFontTx/>
              <a:buNone/>
            </a:pPr>
            <a:endParaRPr lang="nl-NL" altLang="en-US" sz="2400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€ 1.000 verdienste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endParaRPr lang="en-US" altLang="en-US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3013" name="TextBox 15361"/>
          <p:cNvSpPr txBox="1">
            <a:spLocks noChangeArrowheads="1"/>
          </p:cNvSpPr>
          <p:nvPr/>
        </p:nvSpPr>
        <p:spPr bwMode="auto">
          <a:xfrm>
            <a:off x="6911975" y="3906838"/>
            <a:ext cx="151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€200/maand</a:t>
            </a:r>
          </a:p>
        </p:txBody>
      </p:sp>
      <p:sp>
        <p:nvSpPr>
          <p:cNvPr id="43014" name="TextBox 35"/>
          <p:cNvSpPr txBox="1">
            <a:spLocks noChangeArrowheads="1"/>
          </p:cNvSpPr>
          <p:nvPr/>
        </p:nvSpPr>
        <p:spPr bwMode="auto">
          <a:xfrm>
            <a:off x="4356100" y="1169988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</a:t>
            </a:r>
          </a:p>
        </p:txBody>
      </p:sp>
      <p:sp>
        <p:nvSpPr>
          <p:cNvPr id="43015" name="TextBox 36"/>
          <p:cNvSpPr txBox="1">
            <a:spLocks noChangeArrowheads="1"/>
          </p:cNvSpPr>
          <p:nvPr/>
        </p:nvSpPr>
        <p:spPr bwMode="auto">
          <a:xfrm>
            <a:off x="5148263" y="1169988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</a:t>
            </a:r>
          </a:p>
        </p:txBody>
      </p:sp>
      <p:sp>
        <p:nvSpPr>
          <p:cNvPr id="43016" name="TextBox 37"/>
          <p:cNvSpPr txBox="1">
            <a:spLocks noChangeArrowheads="1"/>
          </p:cNvSpPr>
          <p:nvPr/>
        </p:nvSpPr>
        <p:spPr bwMode="auto">
          <a:xfrm>
            <a:off x="5867400" y="1169988"/>
            <a:ext cx="649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</a:t>
            </a:r>
          </a:p>
        </p:txBody>
      </p:sp>
      <p:sp>
        <p:nvSpPr>
          <p:cNvPr id="43017" name="TextBox 38"/>
          <p:cNvSpPr txBox="1">
            <a:spLocks noChangeArrowheads="1"/>
          </p:cNvSpPr>
          <p:nvPr/>
        </p:nvSpPr>
        <p:spPr bwMode="auto">
          <a:xfrm>
            <a:off x="6588125" y="1169988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</a:t>
            </a:r>
          </a:p>
        </p:txBody>
      </p:sp>
      <p:sp>
        <p:nvSpPr>
          <p:cNvPr id="43018" name="TextBox 39"/>
          <p:cNvSpPr txBox="1">
            <a:spLocks noChangeArrowheads="1"/>
          </p:cNvSpPr>
          <p:nvPr/>
        </p:nvSpPr>
        <p:spPr bwMode="auto">
          <a:xfrm>
            <a:off x="7380288" y="1169988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</a:t>
            </a:r>
          </a:p>
        </p:txBody>
      </p:sp>
      <p:sp>
        <p:nvSpPr>
          <p:cNvPr id="43019" name="TextBox 13"/>
          <p:cNvSpPr txBox="1">
            <a:spLocks noChangeArrowheads="1"/>
          </p:cNvSpPr>
          <p:nvPr/>
        </p:nvSpPr>
        <p:spPr bwMode="auto">
          <a:xfrm>
            <a:off x="8027988" y="2538413"/>
            <a:ext cx="93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 x 5</a:t>
            </a:r>
          </a:p>
        </p:txBody>
      </p:sp>
      <p:sp>
        <p:nvSpPr>
          <p:cNvPr id="12" name="Rechthoek 11"/>
          <p:cNvSpPr/>
          <p:nvPr/>
        </p:nvSpPr>
        <p:spPr>
          <a:xfrm>
            <a:off x="5940425" y="4503738"/>
            <a:ext cx="431800" cy="287337"/>
          </a:xfrm>
          <a:prstGeom prst="rect">
            <a:avLst/>
          </a:prstGeom>
          <a:solidFill>
            <a:srgbClr val="F57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b="1" dirty="0"/>
              <a:t>JIJ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CompChart3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0638"/>
            <a:ext cx="5143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0"/>
            <a:ext cx="3708400" cy="5143500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365125" y="288925"/>
            <a:ext cx="3960813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nl-NL" altLang="en-US">
                <a:solidFill>
                  <a:srgbClr val="FFFFFF"/>
                </a:solidFill>
                <a:latin typeface="Arial" panose="020B0604020202020204" pitchFamily="34" charset="0"/>
              </a:rPr>
              <a:t>Mijn business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  <a:t>De Kracht</a:t>
            </a:r>
            <a:b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  <a:t>van Dupliceren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en-US" sz="1800">
                <a:solidFill>
                  <a:srgbClr val="FFFFFF"/>
                </a:solidFill>
                <a:latin typeface="Arial" panose="020B0604020202020204" pitchFamily="34" charset="0"/>
              </a:rPr>
              <a:t>55 X € 200/maand = </a:t>
            </a:r>
            <a:br>
              <a:rPr lang="nl-NL" altLang="en-US" sz="18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nl-NL" altLang="en-US" sz="1800">
                <a:solidFill>
                  <a:srgbClr val="FFFFFF"/>
                </a:solidFill>
                <a:latin typeface="Arial" panose="020B0604020202020204" pitchFamily="34" charset="0"/>
              </a:rPr>
              <a:t>€ 11.000/maand</a:t>
            </a:r>
          </a:p>
          <a:p>
            <a:pPr>
              <a:spcBef>
                <a:spcPct val="0"/>
              </a:spcBef>
              <a:buFontTx/>
              <a:buNone/>
            </a:pPr>
            <a:endParaRPr lang="nl-NL" altLang="en-US" sz="2400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€ 2.000 verdienste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endParaRPr lang="en-US" altLang="en-US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061" name="TextBox 35"/>
          <p:cNvSpPr txBox="1">
            <a:spLocks noChangeArrowheads="1"/>
          </p:cNvSpPr>
          <p:nvPr/>
        </p:nvSpPr>
        <p:spPr bwMode="auto">
          <a:xfrm>
            <a:off x="4284663" y="268288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</a:t>
            </a:r>
          </a:p>
        </p:txBody>
      </p:sp>
      <p:sp>
        <p:nvSpPr>
          <p:cNvPr id="45062" name="TextBox 36"/>
          <p:cNvSpPr txBox="1">
            <a:spLocks noChangeArrowheads="1"/>
          </p:cNvSpPr>
          <p:nvPr/>
        </p:nvSpPr>
        <p:spPr bwMode="auto">
          <a:xfrm>
            <a:off x="5076825" y="268288"/>
            <a:ext cx="6477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</a:t>
            </a:r>
          </a:p>
        </p:txBody>
      </p:sp>
      <p:sp>
        <p:nvSpPr>
          <p:cNvPr id="45063" name="TextBox 37"/>
          <p:cNvSpPr txBox="1">
            <a:spLocks noChangeArrowheads="1"/>
          </p:cNvSpPr>
          <p:nvPr/>
        </p:nvSpPr>
        <p:spPr bwMode="auto">
          <a:xfrm>
            <a:off x="5867400" y="268288"/>
            <a:ext cx="6492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</a:t>
            </a:r>
          </a:p>
        </p:txBody>
      </p:sp>
      <p:sp>
        <p:nvSpPr>
          <p:cNvPr id="45064" name="TextBox 38"/>
          <p:cNvSpPr txBox="1">
            <a:spLocks noChangeArrowheads="1"/>
          </p:cNvSpPr>
          <p:nvPr/>
        </p:nvSpPr>
        <p:spPr bwMode="auto">
          <a:xfrm>
            <a:off x="6588125" y="268288"/>
            <a:ext cx="6477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</a:t>
            </a:r>
          </a:p>
        </p:txBody>
      </p:sp>
      <p:sp>
        <p:nvSpPr>
          <p:cNvPr id="45065" name="TextBox 39"/>
          <p:cNvSpPr txBox="1">
            <a:spLocks noChangeArrowheads="1"/>
          </p:cNvSpPr>
          <p:nvPr/>
        </p:nvSpPr>
        <p:spPr bwMode="auto">
          <a:xfrm>
            <a:off x="7380288" y="268288"/>
            <a:ext cx="6477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</a:t>
            </a:r>
          </a:p>
        </p:txBody>
      </p:sp>
      <p:sp>
        <p:nvSpPr>
          <p:cNvPr id="45066" name="TextBox 12"/>
          <p:cNvSpPr txBox="1">
            <a:spLocks noChangeArrowheads="1"/>
          </p:cNvSpPr>
          <p:nvPr/>
        </p:nvSpPr>
        <p:spPr bwMode="auto">
          <a:xfrm>
            <a:off x="8027988" y="1563688"/>
            <a:ext cx="100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 x 31</a:t>
            </a:r>
          </a:p>
        </p:txBody>
      </p:sp>
      <p:sp>
        <p:nvSpPr>
          <p:cNvPr id="45067" name="TextBox 18"/>
          <p:cNvSpPr txBox="1">
            <a:spLocks noChangeArrowheads="1"/>
          </p:cNvSpPr>
          <p:nvPr/>
        </p:nvSpPr>
        <p:spPr bwMode="auto">
          <a:xfrm>
            <a:off x="6804025" y="3762375"/>
            <a:ext cx="1512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€200/maand</a:t>
            </a:r>
          </a:p>
        </p:txBody>
      </p:sp>
      <p:sp>
        <p:nvSpPr>
          <p:cNvPr id="45068" name="TextBox 19"/>
          <p:cNvSpPr txBox="1">
            <a:spLocks noChangeArrowheads="1"/>
          </p:cNvSpPr>
          <p:nvPr/>
        </p:nvSpPr>
        <p:spPr bwMode="auto">
          <a:xfrm>
            <a:off x="8027988" y="2538413"/>
            <a:ext cx="93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€200 x 5</a:t>
            </a:r>
          </a:p>
        </p:txBody>
      </p:sp>
      <p:sp>
        <p:nvSpPr>
          <p:cNvPr id="13" name="Rechthoek 12"/>
          <p:cNvSpPr/>
          <p:nvPr/>
        </p:nvSpPr>
        <p:spPr>
          <a:xfrm>
            <a:off x="6008688" y="4322763"/>
            <a:ext cx="431800" cy="287337"/>
          </a:xfrm>
          <a:prstGeom prst="rect">
            <a:avLst/>
          </a:prstGeom>
          <a:solidFill>
            <a:srgbClr val="F57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b="1" dirty="0"/>
              <a:t>JIJ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339975" cy="5143500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250825" y="268288"/>
            <a:ext cx="1873250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“We make </a:t>
            </a:r>
            <a:b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a living by what we get, we make a life by what </a:t>
            </a:r>
            <a:b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we give.”</a:t>
            </a:r>
          </a:p>
          <a:p>
            <a:pPr algn="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Winston Churchill</a:t>
            </a:r>
          </a:p>
        </p:txBody>
      </p:sp>
      <p:pic>
        <p:nvPicPr>
          <p:cNvPr id="26628" name="Picture 2" descr="Depositphotos_26746635_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0"/>
            <a:ext cx="6807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892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339975" cy="5143500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250825" y="268288"/>
            <a:ext cx="1800225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“There is </a:t>
            </a:r>
            <a:b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no exercise better for the heart than reaching down and lifting people up.”</a:t>
            </a:r>
          </a:p>
          <a:p>
            <a:pPr algn="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John Holmes</a:t>
            </a:r>
          </a:p>
        </p:txBody>
      </p:sp>
      <p:pic>
        <p:nvPicPr>
          <p:cNvPr id="27652" name="Picture 3" descr="Depositphotos_48612307_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0"/>
            <a:ext cx="68230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68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7150"/>
            <a:ext cx="9144000" cy="1276350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3" name="TextBox 1"/>
          <p:cNvSpPr txBox="1">
            <a:spLocks noChangeArrowheads="1"/>
          </p:cNvSpPr>
          <p:nvPr/>
        </p:nvSpPr>
        <p:spPr bwMode="auto">
          <a:xfrm>
            <a:off x="1116013" y="4076700"/>
            <a:ext cx="6911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  <a:t>Toch wel ironisch dat deze mensen denken dat netwerkmarketing tijdverspilling is………….</a:t>
            </a:r>
            <a:endParaRPr lang="nl-NL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51204" name="Picture 1" descr="Depositphotos_16174095_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Depositphotos_47176623_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4463"/>
            <a:ext cx="7016750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763713" y="1203325"/>
            <a:ext cx="5472112" cy="23764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/>
          <a:p>
            <a:pPr>
              <a:defRPr/>
            </a:pPr>
            <a:r>
              <a:rPr lang="nl-NL" sz="4800" dirty="0">
                <a:solidFill>
                  <a:schemeClr val="bg1"/>
                </a:solidFill>
                <a:latin typeface="Lucida Calligraphy" panose="03010101010101010101" pitchFamily="66" charset="0"/>
              </a:rPr>
              <a:t>WAT IS JOUW LEVENSDOEL 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7997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epositphotos_12533303_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0"/>
            <a:ext cx="2082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2339975" cy="5143500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348" name="TextBox 1"/>
          <p:cNvSpPr txBox="1">
            <a:spLocks noChangeArrowheads="1"/>
          </p:cNvSpPr>
          <p:nvPr/>
        </p:nvSpPr>
        <p:spPr bwMode="auto">
          <a:xfrm>
            <a:off x="107950" y="268288"/>
            <a:ext cx="2159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nl-NL" altLang="en-US">
                <a:solidFill>
                  <a:srgbClr val="FFFFFF"/>
                </a:solidFill>
                <a:latin typeface="Arial" panose="020B0604020202020204" pitchFamily="34" charset="0"/>
              </a:rPr>
              <a:t>JOUW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nl-NL" altLang="en-US">
                <a:solidFill>
                  <a:srgbClr val="FFFFFF"/>
                </a:solidFill>
                <a:latin typeface="Arial" panose="020B0604020202020204" pitchFamily="34" charset="0"/>
              </a:rPr>
              <a:t>DROOM.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nl-NL" altLang="en-US" sz="2000">
                <a:solidFill>
                  <a:srgbClr val="FFFFFF"/>
                </a:solidFill>
                <a:latin typeface="Arial" panose="020B0604020202020204" pitchFamily="34" charset="0"/>
              </a:rPr>
              <a:t>Hoe ziet jouw leven er nu uit?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nl-NL" altLang="en-US" sz="2000">
                <a:solidFill>
                  <a:srgbClr val="FFFFFF"/>
                </a:solidFill>
                <a:latin typeface="Arial" panose="020B0604020202020204" pitchFamily="34" charset="0"/>
              </a:rPr>
              <a:t>Hoe zou je willen dat het is?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nl-NL" altLang="en-US" sz="2000">
                <a:solidFill>
                  <a:srgbClr val="FFFFFF"/>
                </a:solidFill>
                <a:latin typeface="Arial" panose="020B0604020202020204" pitchFamily="34" charset="0"/>
              </a:rPr>
              <a:t>Hoe bereik je dat?</a:t>
            </a:r>
          </a:p>
        </p:txBody>
      </p:sp>
      <p:pic>
        <p:nvPicPr>
          <p:cNvPr id="57349" name="Picture 1" descr="Depositphotos_10709143_orig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0"/>
            <a:ext cx="2082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" descr="Depositphotos_12533303_orig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0"/>
            <a:ext cx="2222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3" descr="1004172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0"/>
            <a:ext cx="22733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endParaRPr lang="nl-NL" alt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pic>
        <p:nvPicPr>
          <p:cNvPr id="59396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5" b="37872"/>
          <a:stretch>
            <a:fillRect/>
          </a:stretch>
        </p:blipFill>
        <p:spPr bwMode="auto">
          <a:xfrm>
            <a:off x="-133350" y="0"/>
            <a:ext cx="9288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kstvak 4"/>
          <p:cNvSpPr txBox="1">
            <a:spLocks noChangeArrowheads="1"/>
          </p:cNvSpPr>
          <p:nvPr/>
        </p:nvSpPr>
        <p:spPr bwMode="auto">
          <a:xfrm>
            <a:off x="1143000" y="652463"/>
            <a:ext cx="6557963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>
                <a:latin typeface="Gabriola" panose="04040605051002020D02" pitchFamily="82" charset="0"/>
              </a:rPr>
              <a:t>Als je nu niet de levensstijl van je dromen leeft,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nl-NL" altLang="nl-NL">
                <a:latin typeface="Gabriola" panose="04040605051002020D02" pitchFamily="82" charset="0"/>
              </a:rPr>
              <a:t>let’s talk……….</a:t>
            </a:r>
          </a:p>
          <a:p>
            <a:pPr>
              <a:spcBef>
                <a:spcPct val="0"/>
              </a:spcBef>
              <a:buFontTx/>
              <a:buNone/>
            </a:pPr>
            <a:endParaRPr lang="nl-NL" altLang="nl-NL">
              <a:latin typeface="Gabriola" panose="04040605051002020D02" pitchFamily="82" charset="0"/>
            </a:endParaRPr>
          </a:p>
        </p:txBody>
      </p:sp>
      <p:pic>
        <p:nvPicPr>
          <p:cNvPr id="5939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73025"/>
            <a:ext cx="9659938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339975" cy="5143500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250825" y="268288"/>
            <a:ext cx="18732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“</a:t>
            </a:r>
            <a: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  <a:t>Het grootste avontuur is het leven van je dromen leven.”</a:t>
            </a:r>
          </a:p>
          <a:p>
            <a:pPr algn="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Oprah Winfrey</a:t>
            </a:r>
          </a:p>
        </p:txBody>
      </p:sp>
      <p:pic>
        <p:nvPicPr>
          <p:cNvPr id="7172" name="Picture 1" descr="Depositphotos_45352311_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-28575"/>
            <a:ext cx="6807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 r="1563" b="17799"/>
          <a:stretch>
            <a:fillRect/>
          </a:stretch>
        </p:blipFill>
        <p:spPr bwMode="auto">
          <a:xfrm>
            <a:off x="1835150" y="195263"/>
            <a:ext cx="524668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>
            <a:spLocks/>
          </p:cNvSpPr>
          <p:nvPr/>
        </p:nvSpPr>
        <p:spPr>
          <a:xfrm>
            <a:off x="3333750" y="1492250"/>
            <a:ext cx="2444750" cy="3121025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nl-NL" sz="1200" dirty="0">
                <a:solidFill>
                  <a:schemeClr val="bg1"/>
                </a:solidFill>
                <a:latin typeface="Berlin Sans FB Demi" panose="020E0802020502020306" pitchFamily="34" charset="0"/>
              </a:rPr>
              <a:t>Zo gaat het meestal!</a:t>
            </a:r>
            <a:endParaRPr lang="nl-NL" sz="900" dirty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endParaRPr lang="nl-NL" sz="900" dirty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r>
              <a:rPr lang="nl-NL" sz="1100" b="1" dirty="0" smtClean="0">
                <a:solidFill>
                  <a:schemeClr val="bg1"/>
                </a:solidFill>
                <a:latin typeface="+mn-lt"/>
              </a:rPr>
              <a:t>40-40-30 </a:t>
            </a:r>
            <a:r>
              <a:rPr lang="nl-NL" sz="1100" b="1" dirty="0">
                <a:solidFill>
                  <a:schemeClr val="bg1"/>
                </a:solidFill>
                <a:latin typeface="+mn-lt"/>
              </a:rPr>
              <a:t>PLAN:</a:t>
            </a:r>
          </a:p>
          <a:p>
            <a:pPr algn="ctr">
              <a:defRPr/>
            </a:pPr>
            <a:endParaRPr lang="nl-NL" sz="1100" b="1" dirty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r>
              <a:rPr lang="nl-NL" sz="1100" b="1" dirty="0">
                <a:solidFill>
                  <a:schemeClr val="bg1"/>
                </a:solidFill>
                <a:latin typeface="+mn-lt"/>
              </a:rPr>
              <a:t>40 uur per week werken om iemand anders rijk te maken,</a:t>
            </a:r>
          </a:p>
          <a:p>
            <a:pPr algn="ctr">
              <a:defRPr/>
            </a:pPr>
            <a:endParaRPr lang="nl-NL" sz="1100" b="1" dirty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r>
              <a:rPr lang="nl-NL" sz="1100" b="1" dirty="0">
                <a:solidFill>
                  <a:schemeClr val="bg1"/>
                </a:solidFill>
                <a:latin typeface="+mn-lt"/>
              </a:rPr>
              <a:t>40 jaar van je leven,</a:t>
            </a:r>
          </a:p>
          <a:p>
            <a:pPr algn="ctr">
              <a:defRPr/>
            </a:pPr>
            <a:endParaRPr lang="nl-NL" sz="1100" b="1" dirty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r>
              <a:rPr lang="nl-NL" sz="1100" b="1" dirty="0">
                <a:solidFill>
                  <a:schemeClr val="bg1"/>
                </a:solidFill>
                <a:latin typeface="+mn-lt"/>
              </a:rPr>
              <a:t>3</a:t>
            </a:r>
            <a:r>
              <a:rPr lang="nl-NL" sz="1100" b="1" dirty="0" smtClean="0">
                <a:solidFill>
                  <a:schemeClr val="bg1"/>
                </a:solidFill>
                <a:latin typeface="+mn-lt"/>
              </a:rPr>
              <a:t>0</a:t>
            </a:r>
            <a:r>
              <a:rPr lang="nl-NL" sz="1100" b="1" dirty="0">
                <a:solidFill>
                  <a:schemeClr val="bg1"/>
                </a:solidFill>
                <a:latin typeface="+mn-lt"/>
              </a:rPr>
              <a:t>% vermindering op je salaris,</a:t>
            </a:r>
          </a:p>
          <a:p>
            <a:pPr algn="ctr">
              <a:defRPr/>
            </a:pPr>
            <a:r>
              <a:rPr lang="nl-NL" sz="1100" b="1" dirty="0">
                <a:solidFill>
                  <a:schemeClr val="bg1"/>
                </a:solidFill>
                <a:latin typeface="+mn-lt"/>
              </a:rPr>
              <a:t>……wij noemen het “een baan”</a:t>
            </a:r>
          </a:p>
          <a:p>
            <a:pPr algn="ctr">
              <a:defRPr/>
            </a:pPr>
            <a:endParaRPr lang="nl-NL" sz="1100" b="1" dirty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r>
              <a:rPr lang="nl-NL" sz="1100" b="1" dirty="0">
                <a:solidFill>
                  <a:schemeClr val="bg1"/>
                </a:solidFill>
                <a:latin typeface="+mn-lt"/>
              </a:rPr>
              <a:t>Wil jij dat niet,</a:t>
            </a:r>
          </a:p>
          <a:p>
            <a:pPr algn="ctr">
              <a:defRPr/>
            </a:pPr>
            <a:r>
              <a:rPr lang="nl-NL" sz="1100" b="1" dirty="0">
                <a:solidFill>
                  <a:schemeClr val="bg1"/>
                </a:solidFill>
                <a:latin typeface="+mn-lt"/>
              </a:rPr>
              <a:t> dan kan ik je VANDAAG helpen.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92075"/>
            <a:ext cx="9144000" cy="53768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/>
          <a:stretch>
            <a:fillRect/>
          </a:stretch>
        </p:blipFill>
        <p:spPr bwMode="auto">
          <a:xfrm>
            <a:off x="0" y="-20638"/>
            <a:ext cx="914400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epositphotos_10709143_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3363913"/>
            <a:ext cx="9144000" cy="1779587"/>
          </a:xfrm>
          <a:prstGeom prst="rect">
            <a:avLst/>
          </a:prstGeom>
          <a:solidFill>
            <a:srgbClr val="CE02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323850" y="3651250"/>
            <a:ext cx="84248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“</a:t>
            </a:r>
            <a:r>
              <a:rPr lang="nl-NL" altLang="en-US" sz="2400">
                <a:solidFill>
                  <a:srgbClr val="FFFFFF"/>
                </a:solidFill>
                <a:latin typeface="Arial" panose="020B0604020202020204" pitchFamily="34" charset="0"/>
              </a:rPr>
              <a:t>Voor het eerst in de geschiedenis van de Verenigde staten, is het uitgeleende geld aan studenten, meer dan dat aan Credit Card houders.”</a:t>
            </a:r>
          </a:p>
          <a:p>
            <a:pPr algn="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U.S.A Today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484188"/>
            <a:ext cx="3960813" cy="412273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endParaRPr lang="en-US" altLang="en-US"/>
          </a:p>
        </p:txBody>
      </p:sp>
      <p:pic>
        <p:nvPicPr>
          <p:cNvPr id="1843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9213" y="0"/>
            <a:ext cx="9193213" cy="51435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29009</TotalTime>
  <Words>772</Words>
  <Application>Microsoft Office PowerPoint</Application>
  <PresentationFormat>Diavoorstelling (16:9)</PresentationFormat>
  <Paragraphs>186</Paragraphs>
  <Slides>29</Slides>
  <Notes>27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0" baseType="lpstr"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Sunrider Mexico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VITASHAKE</dc:title>
  <dc:creator>sandrao</dc:creator>
  <cp:lastModifiedBy>Marga</cp:lastModifiedBy>
  <cp:revision>293</cp:revision>
  <cp:lastPrinted>2016-08-12T22:07:47Z</cp:lastPrinted>
  <dcterms:created xsi:type="dcterms:W3CDTF">2015-03-04T15:20:54Z</dcterms:created>
  <dcterms:modified xsi:type="dcterms:W3CDTF">2016-10-25T13:58:21Z</dcterms:modified>
</cp:coreProperties>
</file>